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96" r:id="rId2"/>
    <p:sldId id="308" r:id="rId3"/>
    <p:sldId id="307" r:id="rId4"/>
    <p:sldId id="309" r:id="rId5"/>
    <p:sldId id="289" r:id="rId6"/>
    <p:sldId id="257" r:id="rId7"/>
    <p:sldId id="290" r:id="rId8"/>
    <p:sldId id="291" r:id="rId9"/>
    <p:sldId id="265" r:id="rId10"/>
    <p:sldId id="266" r:id="rId11"/>
    <p:sldId id="292" r:id="rId12"/>
    <p:sldId id="293" r:id="rId13"/>
    <p:sldId id="294" r:id="rId14"/>
    <p:sldId id="268" r:id="rId15"/>
    <p:sldId id="295" r:id="rId16"/>
    <p:sldId id="270" r:id="rId17"/>
    <p:sldId id="271" r:id="rId18"/>
    <p:sldId id="272" r:id="rId19"/>
    <p:sldId id="273" r:id="rId20"/>
    <p:sldId id="274" r:id="rId21"/>
    <p:sldId id="305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6" r:id="rId30"/>
    <p:sldId id="279" r:id="rId31"/>
    <p:sldId id="280" r:id="rId32"/>
    <p:sldId id="281" r:id="rId33"/>
    <p:sldId id="287" r:id="rId34"/>
    <p:sldId id="297" r:id="rId35"/>
    <p:sldId id="284" r:id="rId3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2D1"/>
    <a:srgbClr val="EBC8C7"/>
    <a:srgbClr val="753343"/>
    <a:srgbClr val="8D337C"/>
    <a:srgbClr val="E406E9"/>
    <a:srgbClr val="993366"/>
    <a:srgbClr val="3A2884"/>
    <a:srgbClr val="842C58"/>
    <a:srgbClr val="A2005D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0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715D08-582D-4200-9CF6-E62C994BA80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C25A2-2E3B-4FC0-9C74-6E923675379D}" type="slidenum">
              <a:rPr lang="en-AU" smtClean="0"/>
              <a:pPr/>
              <a:t>9</a:t>
            </a:fld>
            <a:endParaRPr lang="en-AU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GB" alt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F2C9D-54FD-4F5D-BF86-5DF501A081E1}" type="slidenum">
              <a:rPr lang="en-US"/>
              <a:pPr/>
              <a:t>28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07568-4511-41D2-B49B-DB62C9244B4A}" type="slidenum">
              <a:rPr lang="en-AU" smtClean="0"/>
              <a:pPr/>
              <a:t>10</a:t>
            </a:fld>
            <a:endParaRPr lang="en-AU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GB" alt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8EE3D-0FFC-49A8-AC8A-5B77826EBBB7}" type="slidenum">
              <a:rPr lang="en-AU" smtClean="0"/>
              <a:pPr/>
              <a:t>14</a:t>
            </a:fld>
            <a:endParaRPr lang="en-AU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GB" alt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3BC6A-CD43-444C-8585-096F90249989}" type="slidenum">
              <a:rPr lang="en-US"/>
              <a:pPr/>
              <a:t>22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4298D-F045-4CBD-84CE-8F6178695377}" type="slidenum">
              <a:rPr lang="en-US"/>
              <a:pPr/>
              <a:t>23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E25BB-F34F-44C7-9E09-34F351AE2693}" type="slidenum">
              <a:rPr lang="en-US"/>
              <a:pPr/>
              <a:t>24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833" y="686543"/>
            <a:ext cx="4554335" cy="3428022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345F3-EA0E-4C90-AF26-BA3A69C36BAD}" type="slidenum">
              <a:rPr lang="en-US"/>
              <a:pPr/>
              <a:t>25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833" y="686543"/>
            <a:ext cx="4554335" cy="3428022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6A912-570C-4D23-9CF0-D40B63AE0C51}" type="slidenum">
              <a:rPr lang="en-US"/>
              <a:pPr/>
              <a:t>26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833" y="686543"/>
            <a:ext cx="4554335" cy="3428022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F6ABE-C65B-4274-8B41-91289E1C178A}" type="slidenum">
              <a:rPr lang="en-US"/>
              <a:pPr/>
              <a:t>27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833" y="686543"/>
            <a:ext cx="4554335" cy="3428022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F4A62-28FB-4101-B944-6B916518423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FC2BE-B4BA-4F12-AE33-A1E16F6D108D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7AE8E-79EC-4B56-87C6-F2140F95012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BFDE7-C67C-4DCD-9C9F-0EF48A1C289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66E78-B6E3-42EC-A540-2ECEE23C1F0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E2B2A-FACC-483A-8FC2-3C6A7B174D5D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D7696-F7CF-4304-B22A-E2232B4B1FB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ADC78-433F-432F-BB68-21555D90B27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0B663-EF42-4EFF-A7F7-E93AAE754EB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DB899-72AB-4A46-A204-4EEF7DC0053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208C2-53A4-4BBE-A4F6-58FE0758EEB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C4A774-9342-406D-9511-56160ACDD3E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josephcamilleri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xfordresearchgroup.org.uk/middle_eas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.umd.edu/gtd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isgroup.org/en/regions/middle-east-north-africa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476673"/>
            <a:ext cx="7560840" cy="2448271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AU" sz="44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AU" sz="44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AU" sz="44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AU" sz="44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AU" sz="44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AU" sz="44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AU" sz="44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AU" sz="44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AU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haroni" pitchFamily="2" charset="-79"/>
              </a:rPr>
              <a:t>Rethinking the Future</a:t>
            </a:r>
            <a:r>
              <a:rPr lang="en-AU" sz="4400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haroni" pitchFamily="2" charset="-79"/>
              </a:rPr>
              <a:t/>
            </a:r>
            <a:br>
              <a:rPr lang="en-AU" sz="4400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haroni" pitchFamily="2" charset="-79"/>
              </a:rPr>
            </a:br>
            <a:r>
              <a:rPr lang="en-AU" sz="2800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 pitchFamily="2" charset="-79"/>
              </a:rPr>
              <a:t>– </a:t>
            </a:r>
            <a:r>
              <a:rPr lang="en-AU" sz="2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>A</a:t>
            </a:r>
            <a:r>
              <a:rPr lang="en-AU" sz="2800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 pitchFamily="2" charset="-79"/>
              </a:rPr>
              <a:t> </a:t>
            </a:r>
            <a:r>
              <a:rPr lang="en-AU" sz="2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>series of four lectures</a:t>
            </a:r>
            <a:r>
              <a:rPr lang="en-AU" sz="2800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haroni" pitchFamily="2" charset="-79"/>
              </a:rPr>
              <a:t> –</a:t>
            </a:r>
            <a:r>
              <a:rPr lang="en-AU" sz="2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> </a:t>
            </a:r>
            <a:br>
              <a:rPr lang="en-AU" sz="2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</a:br>
            <a:r>
              <a:rPr lang="en-AU" sz="1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/>
            </a:r>
            <a:br>
              <a:rPr lang="en-AU" sz="1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</a:br>
            <a:r>
              <a:rPr lang="en-AU" sz="2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>by Joseph A. Camilleri</a:t>
            </a:r>
            <a:r>
              <a:rPr lang="en-AU" sz="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/>
            </a:r>
            <a:br>
              <a:rPr lang="en-AU" sz="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</a:br>
            <a:r>
              <a:rPr lang="en-AU" sz="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/>
            </a:r>
            <a:br>
              <a:rPr lang="en-AU" sz="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</a:br>
            <a:r>
              <a:rPr lang="en-AU" sz="2800" dirty="0" smtClean="0">
                <a:solidFill>
                  <a:srgbClr val="3A2884"/>
                </a:solidFill>
                <a:latin typeface="Eras Demi ITC" pitchFamily="34" charset="0"/>
                <a:cs typeface="Aharoni" pitchFamily="2" charset="-79"/>
              </a:rPr>
              <a:t>Hosted by St Michael’s on Collins Melbourne</a:t>
            </a:r>
            <a:r>
              <a:rPr lang="en-AU" sz="4400" b="1" dirty="0">
                <a:solidFill>
                  <a:srgbClr val="A50021"/>
                </a:solidFill>
                <a:latin typeface="Eras Demi ITC" pitchFamily="34" charset="0"/>
                <a:cs typeface="Aharoni" pitchFamily="2" charset="-79"/>
              </a:rPr>
              <a:t/>
            </a:r>
            <a:br>
              <a:rPr lang="en-AU" sz="4400" b="1" dirty="0">
                <a:solidFill>
                  <a:srgbClr val="A50021"/>
                </a:solidFill>
                <a:latin typeface="Eras Demi ITC" pitchFamily="34" charset="0"/>
                <a:cs typeface="Aharoni" pitchFamily="2" charset="-79"/>
              </a:rPr>
            </a:br>
            <a:r>
              <a:rPr lang="en-AU" sz="4400" b="1" dirty="0" smtClean="0">
                <a:solidFill>
                  <a:srgbClr val="A5002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AU" sz="4400" b="1" dirty="0" smtClean="0">
                <a:solidFill>
                  <a:srgbClr val="A50021"/>
                </a:solidFill>
                <a:latin typeface="Aharoni" pitchFamily="2" charset="-79"/>
                <a:cs typeface="Aharoni" pitchFamily="2" charset="-79"/>
              </a:rPr>
            </a:br>
            <a:r>
              <a:rPr lang="en-AU" sz="44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AU" sz="44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AU" sz="44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AU" sz="4400" b="1" dirty="0">
                <a:solidFill>
                  <a:schemeClr val="bg1"/>
                </a:solidFill>
                <a:latin typeface="Garamond" pitchFamily="18" charset="0"/>
              </a:rPr>
            </a:br>
            <a:endParaRPr lang="en-AU" sz="4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6013" y="3860800"/>
            <a:ext cx="7488237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200"/>
              </a:spcAft>
              <a:defRPr/>
            </a:pPr>
            <a:endParaRPr lang="en-AU" sz="4800" i="1" kern="0" dirty="0">
              <a:solidFill>
                <a:srgbClr val="81116C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3429000"/>
          <a:ext cx="856895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783"/>
                <a:gridCol w="6952169"/>
              </a:tblGrid>
              <a:tr h="2880320">
                <a:tc>
                  <a:txBody>
                    <a:bodyPr/>
                    <a:lstStyle/>
                    <a:p>
                      <a:pPr algn="l"/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AU" sz="3600" b="0" dirty="0" smtClean="0">
                          <a:solidFill>
                            <a:srgbClr val="753343"/>
                          </a:solidFill>
                          <a:latin typeface="Agency FB" pitchFamily="34" charset="0"/>
                        </a:rPr>
                        <a:t>Lecture 3</a:t>
                      </a:r>
                      <a:endParaRPr lang="en-AU" sz="3600" b="0" dirty="0">
                        <a:solidFill>
                          <a:srgbClr val="753343"/>
                        </a:solidFill>
                        <a:latin typeface="Agency FB" pitchFamily="34" charset="0"/>
                      </a:endParaRPr>
                    </a:p>
                  </a:txBody>
                  <a:tcPr>
                    <a:solidFill>
                      <a:srgbClr val="FFC1D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1200"/>
                        </a:spcAft>
                        <a:defRPr/>
                      </a:pPr>
                      <a:r>
                        <a:rPr lang="en-AU" sz="4000" dirty="0" smtClean="0">
                          <a:solidFill>
                            <a:srgbClr val="99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>Islam, the Middle East </a:t>
                      </a:r>
                    </a:p>
                    <a:p>
                      <a:pPr algn="ctr" eaLnBrk="0" hangingPunct="0">
                        <a:spcAft>
                          <a:spcPts val="1200"/>
                        </a:spcAft>
                        <a:defRPr/>
                      </a:pPr>
                      <a:r>
                        <a:rPr lang="en-AU" sz="4000" dirty="0" smtClean="0">
                          <a:solidFill>
                            <a:srgbClr val="99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>and the West</a:t>
                      </a:r>
                      <a:r>
                        <a:rPr lang="en-AU" sz="3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/>
                      </a:r>
                      <a:br>
                        <a:rPr lang="en-AU" sz="3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</a:br>
                      <a:r>
                        <a:rPr lang="en-AU" sz="3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/>
                      </a:r>
                      <a:br>
                        <a:rPr lang="en-AU" sz="3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</a:br>
                      <a:r>
                        <a:rPr lang="en-AU" sz="3600" b="0" dirty="0" smtClean="0">
                          <a:solidFill>
                            <a:srgbClr val="75334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>before </a:t>
                      </a:r>
                      <a:r>
                        <a:rPr lang="en-AU" sz="3600" b="0" dirty="0" smtClean="0">
                          <a:solidFill>
                            <a:srgbClr val="75334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>and </a:t>
                      </a:r>
                      <a:r>
                        <a:rPr lang="en-AU" sz="3600" b="0" dirty="0" smtClean="0">
                          <a:solidFill>
                            <a:srgbClr val="75334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>since </a:t>
                      </a:r>
                      <a:r>
                        <a:rPr lang="en-AU" sz="3600" b="0" dirty="0" smtClean="0">
                          <a:solidFill>
                            <a:srgbClr val="75334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>9/11</a:t>
                      </a:r>
                      <a:r>
                        <a:rPr lang="en-AU" sz="3200" b="0" dirty="0" smtClean="0">
                          <a:solidFill>
                            <a:srgbClr val="75334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  <a:t/>
                      </a:r>
                      <a:br>
                        <a:rPr lang="en-AU" sz="3200" b="0" dirty="0" smtClean="0">
                          <a:solidFill>
                            <a:srgbClr val="75334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Eras Demi ITC" pitchFamily="34" charset="0"/>
                        </a:rPr>
                      </a:br>
                      <a:endParaRPr lang="en-AU" sz="3000" b="0" dirty="0">
                        <a:solidFill>
                          <a:srgbClr val="753343"/>
                        </a:solidFill>
                      </a:endParaRPr>
                    </a:p>
                  </a:txBody>
                  <a:tcPr>
                    <a:solidFill>
                      <a:srgbClr val="FFC1D0"/>
                    </a:solidFill>
                  </a:tcPr>
                </a:tc>
              </a:tr>
            </a:tbl>
          </a:graphicData>
        </a:graphic>
      </p:graphicFrame>
      <p:sp>
        <p:nvSpPr>
          <p:cNvPr id="3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52A4D7-5B65-47EC-BFF1-938B09894FD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GB" b="1" dirty="0" smtClean="0">
                <a:solidFill>
                  <a:srgbClr val="006600"/>
                </a:solidFill>
              </a:rPr>
              <a:t>Production by Region 2013</a:t>
            </a:r>
          </a:p>
        </p:txBody>
      </p:sp>
      <p:pic>
        <p:nvPicPr>
          <p:cNvPr id="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12000"/>
          </a:blip>
          <a:srcRect/>
          <a:stretch>
            <a:fillRect/>
          </a:stretch>
        </p:blipFill>
        <p:spPr bwMode="auto">
          <a:xfrm>
            <a:off x="971600" y="980728"/>
            <a:ext cx="741682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006600"/>
                </a:solidFill>
              </a:rPr>
              <a:t>Price of Oil</a:t>
            </a:r>
            <a:endParaRPr lang="en-AU" b="1" dirty="0">
              <a:solidFill>
                <a:srgbClr val="006600"/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1000" contrast="13000"/>
          </a:blip>
          <a:srcRect/>
          <a:stretch>
            <a:fillRect/>
          </a:stretch>
        </p:blipFill>
        <p:spPr bwMode="auto">
          <a:xfrm>
            <a:off x="251520" y="764704"/>
            <a:ext cx="8712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8072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006600"/>
                </a:solidFill>
              </a:rPr>
              <a:t>Reserves to Production (R/P) Ratios – </a:t>
            </a:r>
            <a:r>
              <a:rPr lang="en-AU" sz="2400" b="1" dirty="0" smtClean="0">
                <a:solidFill>
                  <a:srgbClr val="006600"/>
                </a:solidFill>
              </a:rPr>
              <a:t>Years</a:t>
            </a:r>
            <a:r>
              <a:rPr lang="en-AU" sz="3600" b="1" dirty="0" smtClean="0">
                <a:solidFill>
                  <a:srgbClr val="006600"/>
                </a:solidFill>
              </a:rPr>
              <a:t> </a:t>
            </a:r>
            <a:endParaRPr lang="en-AU" sz="3600" b="1" dirty="0">
              <a:solidFill>
                <a:srgbClr val="006600"/>
              </a:solidFill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3000" contrast="14000"/>
          </a:blip>
          <a:srcRect/>
          <a:stretch>
            <a:fillRect/>
          </a:stretch>
        </p:blipFill>
        <p:spPr bwMode="auto">
          <a:xfrm>
            <a:off x="1691680" y="836712"/>
            <a:ext cx="5730825" cy="588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6600"/>
                </a:solidFill>
              </a:rPr>
              <a:t>Major Oil trade Movements </a:t>
            </a:r>
            <a:r>
              <a:rPr lang="en-AU" sz="2200" b="1" dirty="0" smtClean="0">
                <a:solidFill>
                  <a:srgbClr val="006600"/>
                </a:solidFill>
              </a:rPr>
              <a:t>(millions tonnes)</a:t>
            </a:r>
            <a:endParaRPr lang="en-AU" sz="2200" b="1" dirty="0">
              <a:solidFill>
                <a:srgbClr val="006600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4000" contrast="18000"/>
          </a:blip>
          <a:srcRect/>
          <a:stretch>
            <a:fillRect/>
          </a:stretch>
        </p:blipFill>
        <p:spPr bwMode="auto">
          <a:xfrm>
            <a:off x="14287" y="836712"/>
            <a:ext cx="9115425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"/>
            <a:ext cx="8784976" cy="908719"/>
          </a:xfrm>
        </p:spPr>
        <p:txBody>
          <a:bodyPr>
            <a:normAutofit fontScale="90000"/>
          </a:bodyPr>
          <a:lstStyle/>
          <a:p>
            <a:r>
              <a:rPr lang="en-US" altLang="en-GB" dirty="0" smtClean="0"/>
              <a:t/>
            </a:r>
            <a:br>
              <a:rPr lang="en-US" altLang="en-GB" dirty="0" smtClean="0"/>
            </a:br>
            <a:r>
              <a:rPr lang="en-US" altLang="en-GB" sz="3100" dirty="0" smtClean="0">
                <a:solidFill>
                  <a:srgbClr val="006600"/>
                </a:solidFill>
              </a:rPr>
              <a:t> </a:t>
            </a:r>
            <a:r>
              <a:rPr lang="en-US" altLang="en-GB" sz="3100" b="1" dirty="0" smtClean="0">
                <a:solidFill>
                  <a:srgbClr val="006600"/>
                </a:solidFill>
              </a:rPr>
              <a:t>Natural Gas Reserves to Production Ratio (years) 2013</a:t>
            </a:r>
            <a:r>
              <a:rPr lang="en-US" altLang="en-GB" sz="3100" dirty="0" smtClean="0">
                <a:solidFill>
                  <a:srgbClr val="006600"/>
                </a:solidFill>
              </a:rPr>
              <a:t/>
            </a:r>
            <a:br>
              <a:rPr lang="en-US" altLang="en-GB" sz="3100" dirty="0" smtClean="0">
                <a:solidFill>
                  <a:srgbClr val="006600"/>
                </a:solidFill>
              </a:rPr>
            </a:br>
            <a:endParaRPr lang="en-US" altLang="en-GB" sz="3100" dirty="0" smtClean="0">
              <a:solidFill>
                <a:srgbClr val="006600"/>
              </a:solidFill>
            </a:endParaRPr>
          </a:p>
        </p:txBody>
      </p:sp>
      <p:pic>
        <p:nvPicPr>
          <p:cNvPr id="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3000" contrast="16000"/>
          </a:blip>
          <a:srcRect/>
          <a:stretch>
            <a:fillRect/>
          </a:stretch>
        </p:blipFill>
        <p:spPr bwMode="auto">
          <a:xfrm>
            <a:off x="2051720" y="764704"/>
            <a:ext cx="604867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lum bright="-11000" contrast="14000"/>
          </a:blip>
          <a:srcRect/>
          <a:stretch>
            <a:fillRect/>
          </a:stretch>
        </p:blipFill>
        <p:spPr bwMode="auto">
          <a:xfrm>
            <a:off x="323528" y="1628800"/>
            <a:ext cx="252027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772816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6600"/>
                </a:solidFill>
              </a:rPr>
              <a:t>Distribution of </a:t>
            </a:r>
            <a:r>
              <a:rPr lang="en-AU" b="1" dirty="0" smtClean="0">
                <a:solidFill>
                  <a:srgbClr val="006600"/>
                </a:solidFill>
              </a:rPr>
              <a:t>Proved Reserves </a:t>
            </a:r>
            <a:br>
              <a:rPr lang="en-AU" b="1" dirty="0" smtClean="0">
                <a:solidFill>
                  <a:srgbClr val="006600"/>
                </a:solidFill>
              </a:rPr>
            </a:br>
            <a:r>
              <a:rPr lang="en-AU" b="1" dirty="0" smtClean="0">
                <a:solidFill>
                  <a:srgbClr val="006600"/>
                </a:solidFill>
              </a:rPr>
              <a:t>in </a:t>
            </a:r>
            <a:r>
              <a:rPr lang="en-AU" b="1" dirty="0">
                <a:solidFill>
                  <a:srgbClr val="006600"/>
                </a:solidFill>
              </a:rPr>
              <a:t>1993, 2003 and 2013</a:t>
            </a:r>
            <a:br>
              <a:rPr lang="en-AU" b="1" dirty="0">
                <a:solidFill>
                  <a:srgbClr val="006600"/>
                </a:solidFill>
              </a:rPr>
            </a:br>
            <a:r>
              <a:rPr lang="en-AU" dirty="0">
                <a:solidFill>
                  <a:srgbClr val="006600"/>
                </a:solidFill>
              </a:rPr>
              <a:t>Percentage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4000" contrast="17000"/>
          </a:blip>
          <a:srcRect/>
          <a:stretch>
            <a:fillRect/>
          </a:stretch>
        </p:blipFill>
        <p:spPr bwMode="auto">
          <a:xfrm>
            <a:off x="0" y="1772816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859713" cy="93640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4000" dirty="0">
                <a:solidFill>
                  <a:srgbClr val="006600"/>
                </a:solidFill>
              </a:rPr>
              <a:t/>
            </a:r>
            <a:br>
              <a:rPr lang="en-AU" sz="4000" dirty="0">
                <a:solidFill>
                  <a:srgbClr val="006600"/>
                </a:solidFill>
              </a:rPr>
            </a:br>
            <a:r>
              <a:rPr lang="en-A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Choke Points</a:t>
            </a:r>
            <a:r>
              <a:rPr lang="en-AU" sz="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2400" b="1" dirty="0">
                <a:solidFill>
                  <a:srgbClr val="006600"/>
                </a:solidFill>
              </a:rPr>
              <a:t>____________________________</a:t>
            </a:r>
            <a:br>
              <a:rPr lang="en-AU" sz="2400" b="1" dirty="0">
                <a:solidFill>
                  <a:srgbClr val="006600"/>
                </a:solidFill>
              </a:rPr>
            </a:br>
            <a:endParaRPr lang="en-AU" sz="2400" b="1" dirty="0">
              <a:solidFill>
                <a:srgbClr val="0066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	</a:t>
            </a:r>
            <a:r>
              <a:rPr lang="en-GB" b="1" dirty="0" smtClean="0">
                <a:solidFill>
                  <a:srgbClr val="006600"/>
                </a:solidFill>
              </a:rPr>
              <a:t>The Muslim world borders or encompasses key choke points around the world, including:</a:t>
            </a:r>
          </a:p>
          <a:p>
            <a:pPr eaLnBrk="1" hangingPunct="1">
              <a:buFontTx/>
              <a:buNone/>
            </a:pPr>
            <a:endParaRPr lang="en-GB" sz="1000" b="1" dirty="0" smtClean="0">
              <a:solidFill>
                <a:srgbClr val="006600"/>
              </a:solidFill>
            </a:endParaRPr>
          </a:p>
          <a:p>
            <a:pPr marL="1081088" lvl="1" indent="-623888" eaLnBrk="1" hangingPunct="1">
              <a:buBlip>
                <a:blip r:embed="rId2"/>
              </a:buBlip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Strait of Gibraltar</a:t>
            </a:r>
          </a:p>
          <a:p>
            <a:pPr marL="1081088" lvl="1" indent="-623888" eaLnBrk="1" hangingPunct="1">
              <a:buBlip>
                <a:blip r:embed="rId2"/>
              </a:buBlip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Dardanelles and the </a:t>
            </a:r>
            <a:r>
              <a:rPr lang="en-GB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Bosphorus</a:t>
            </a: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1088" lvl="1" indent="-623888" eaLnBrk="1" hangingPunct="1">
              <a:buBlip>
                <a:blip r:embed="rId2"/>
              </a:buBlip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Suez Canal</a:t>
            </a:r>
          </a:p>
          <a:p>
            <a:pPr marL="1081088" lvl="1" indent="-623888" eaLnBrk="1" hangingPunct="1">
              <a:buBlip>
                <a:blip r:embed="rId2"/>
              </a:buBlip>
            </a:pPr>
            <a:r>
              <a:rPr lang="en-GB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Bab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 Mandeb</a:t>
            </a:r>
          </a:p>
          <a:p>
            <a:pPr marL="1081088" lvl="1" indent="-623888" eaLnBrk="1" hangingPunct="1">
              <a:buBlip>
                <a:blip r:embed="rId2"/>
              </a:buBlip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Strait of Hormuz</a:t>
            </a:r>
          </a:p>
          <a:p>
            <a:pPr marL="1081088" lvl="1" indent="-623888" eaLnBrk="1" hangingPunct="1">
              <a:buBlip>
                <a:blip r:embed="rId2"/>
              </a:buBlip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Strait of Malacca</a:t>
            </a:r>
          </a:p>
          <a:p>
            <a:pPr marL="1081088" lvl="1" indent="-623888" eaLnBrk="1" hangingPunct="1">
              <a:buBlip>
                <a:blip r:embed="rId2"/>
              </a:buBlip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Straits contained within Indonesian archipelago </a:t>
            </a:r>
            <a:endParaRPr lang="en-AU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Mediterranean Sea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4" descr="Map of the Mediterranean Sea"/>
          <p:cNvPicPr>
            <a:picLocks noChangeAspect="1" noChangeArrowheads="1"/>
          </p:cNvPicPr>
          <p:nvPr/>
        </p:nvPicPr>
        <p:blipFill>
          <a:blip r:embed="rId2" cstate="print">
            <a:lum bright="-12000" contrast="38000"/>
          </a:blip>
          <a:srcRect/>
          <a:stretch>
            <a:fillRect/>
          </a:stretch>
        </p:blipFill>
        <p:spPr bwMode="auto">
          <a:xfrm>
            <a:off x="1" y="90872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solidFill>
            <a:srgbClr val="93A7FB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1" hangingPunct="1">
              <a:defRPr/>
            </a:pPr>
            <a:r>
              <a:rPr lang="en-A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Bab el Mandeb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4819" name="Picture 4" descr="Bab_el-Mandeb"/>
          <p:cNvPicPr>
            <a:picLocks noChangeAspect="1" noChangeArrowheads="1"/>
          </p:cNvPicPr>
          <p:nvPr/>
        </p:nvPicPr>
        <p:blipFill>
          <a:blip r:embed="rId2" cstate="print">
            <a:lum bright="8000" contrast="-8000"/>
          </a:blip>
          <a:srcRect/>
          <a:stretch>
            <a:fillRect/>
          </a:stretch>
        </p:blipFill>
        <p:spPr bwMode="auto">
          <a:xfrm>
            <a:off x="467544" y="1268760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pPr eaLnBrk="1" hangingPunct="1">
              <a:defRPr/>
            </a:pPr>
            <a:endParaRPr lang="en-AU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4" descr="Arabian Sea"/>
          <p:cNvPicPr>
            <a:picLocks noChangeAspect="1" noChangeArrowheads="1"/>
          </p:cNvPicPr>
          <p:nvPr/>
        </p:nvPicPr>
        <p:blipFill>
          <a:blip r:embed="rId2" cstate="print">
            <a:lum bright="-11000" contrast="14000"/>
          </a:blip>
          <a:srcRect r="7039" b="33365"/>
          <a:stretch>
            <a:fillRect/>
          </a:stretch>
        </p:blipFill>
        <p:spPr bwMode="auto">
          <a:xfrm>
            <a:off x="323528" y="1124744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88640"/>
            <a:ext cx="8280920" cy="792088"/>
          </a:xfrm>
          <a:prstGeom prst="rect">
            <a:avLst/>
          </a:prstGeom>
          <a:solidFill>
            <a:srgbClr val="93A7FB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4400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Strait of Hormuz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A288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FD2D1"/>
          </a:solidFill>
        </p:spPr>
        <p:txBody>
          <a:bodyPr/>
          <a:lstStyle/>
          <a:p>
            <a:pPr algn="ctr">
              <a:defRPr/>
            </a:pPr>
            <a:r>
              <a:rPr lang="en-AU" b="1" dirty="0" smtClean="0">
                <a:solidFill>
                  <a:srgbClr val="800000"/>
                </a:solidFill>
                <a:latin typeface="Comic Sans MS" pitchFamily="66" charset="0"/>
              </a:rPr>
              <a:t>Resources</a:t>
            </a:r>
            <a:endParaRPr lang="en-AU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775"/>
            <a:ext cx="8280400" cy="4530725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 algn="ctr">
              <a:buFont typeface="Wingdings" pitchFamily="2" charset="2"/>
              <a:buNone/>
            </a:pPr>
            <a:r>
              <a:rPr lang="en-GB" smtClean="0">
                <a:solidFill>
                  <a:srgbClr val="800000"/>
                </a:solidFill>
              </a:rPr>
              <a:t>Website</a:t>
            </a:r>
            <a:endParaRPr lang="en-AU" smtClean="0">
              <a:solidFill>
                <a:srgbClr val="8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GB" u="sng" smtClean="0">
                <a:solidFill>
                  <a:srgbClr val="21138B"/>
                </a:solidFill>
                <a:hlinkClick r:id="rId2"/>
              </a:rPr>
              <a:t>www.Josephcamilleri.org</a:t>
            </a:r>
            <a:endParaRPr lang="en-AU" smtClean="0">
              <a:solidFill>
                <a:srgbClr val="21138B"/>
              </a:solidFill>
            </a:endParaRPr>
          </a:p>
        </p:txBody>
      </p:sp>
      <p:pic>
        <p:nvPicPr>
          <p:cNvPr id="4" name="Picture 3" descr="Joseph A. Camilleri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95536" y="2060848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26A92E-3E66-472C-AD9E-8EED323EE20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147050" cy="6480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AU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 descr="southeast_asia_pol_2003_x"/>
          <p:cNvPicPr>
            <a:picLocks noChangeAspect="1" noChangeArrowheads="1"/>
          </p:cNvPicPr>
          <p:nvPr/>
        </p:nvPicPr>
        <p:blipFill>
          <a:blip r:embed="rId2" cstate="print">
            <a:lum bright="-10000" contrast="14000"/>
          </a:blip>
          <a:srcRect/>
          <a:stretch>
            <a:fillRect/>
          </a:stretch>
        </p:blipFill>
        <p:spPr bwMode="auto">
          <a:xfrm>
            <a:off x="971600" y="980728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93A7FB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4400" dirty="0" smtClean="0">
                <a:solidFill>
                  <a:srgbClr val="3A28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Southeast Asia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3A288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pPr algn="ctr">
              <a:buNone/>
            </a:pPr>
            <a:r>
              <a:rPr lang="en-AU" sz="8000" dirty="0" smtClean="0">
                <a:solidFill>
                  <a:srgbClr val="A2005D"/>
                </a:solidFill>
                <a:latin typeface="Eras Demi ITC" pitchFamily="34" charset="0"/>
              </a:rPr>
              <a:t>The Middle East</a:t>
            </a:r>
            <a:endParaRPr lang="en-AU" sz="8000" dirty="0">
              <a:solidFill>
                <a:srgbClr val="A2005D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-5612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93366"/>
                </a:solidFill>
                <a:latin typeface="GoudyOlSt BT" pitchFamily="18" charset="0"/>
              </a:rPr>
              <a:t>the birthplace</a:t>
            </a:r>
          </a:p>
          <a:p>
            <a:pPr algn="ctr"/>
            <a:r>
              <a:rPr lang="en-GB" sz="4400" b="1" dirty="0" smtClean="0">
                <a:solidFill>
                  <a:srgbClr val="A2005D"/>
                </a:solidFill>
                <a:latin typeface="Goudy Old Style" pitchFamily="18" charset="0"/>
              </a:rPr>
              <a:t> </a:t>
            </a:r>
            <a:r>
              <a:rPr lang="en-GB" sz="4400" b="1" dirty="0">
                <a:solidFill>
                  <a:srgbClr val="A2005D"/>
                </a:solidFill>
                <a:latin typeface="Goudy Old Style" pitchFamily="18" charset="0"/>
              </a:rPr>
              <a:t>of the three Abrahamic Faiths</a:t>
            </a:r>
            <a:endParaRPr lang="en-GB" sz="4400" dirty="0">
              <a:solidFill>
                <a:srgbClr val="A2005D"/>
              </a:solidFill>
              <a:latin typeface="Goudy Old Style" pitchFamily="18" charset="0"/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876925"/>
            <a:ext cx="8229600" cy="9810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663300"/>
                </a:solidFill>
                <a:latin typeface="GoudyOlSt BT" pitchFamily="18" charset="0"/>
              </a:rPr>
              <a:t>. </a:t>
            </a:r>
            <a:r>
              <a:rPr lang="en-US" b="1" dirty="0">
                <a:solidFill>
                  <a:srgbClr val="663300"/>
                </a:solidFill>
                <a:latin typeface="GoudyOlSt BT" pitchFamily="18" charset="0"/>
              </a:rPr>
              <a:t>. . a place steeped in history</a:t>
            </a:r>
            <a:endParaRPr lang="en-GB" b="1" dirty="0">
              <a:solidFill>
                <a:srgbClr val="663300"/>
              </a:solidFill>
              <a:latin typeface="GoudyOlSt BT" pitchFamily="18" charset="0"/>
            </a:endParaRPr>
          </a:p>
        </p:txBody>
      </p:sp>
      <p:pic>
        <p:nvPicPr>
          <p:cNvPr id="130054" name="Picture 6" descr="e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4752528" cy="4608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51520" y="1"/>
            <a:ext cx="8641655" cy="68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4436" tIns="44436" rIns="44436" bIns="44436" anchor="ctr">
            <a:spAutoFit/>
          </a:bodyPr>
          <a:lstStyle/>
          <a:p>
            <a:pPr marL="457200" indent="-457200" algn="r"/>
            <a:r>
              <a:rPr lang="en-US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. . . </a:t>
            </a:r>
            <a:r>
              <a:rPr lang="en-US" sz="4400" b="1" dirty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a</a:t>
            </a:r>
            <a:r>
              <a:rPr lang="en-GB" sz="4400" b="1" dirty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n unending list of </a:t>
            </a:r>
            <a:r>
              <a:rPr lang="en-GB" sz="44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conflicts</a:t>
            </a:r>
          </a:p>
          <a:p>
            <a:pPr marL="457200" indent="-457200" algn="r"/>
            <a:endParaRPr lang="en-GB" sz="1600" b="1" dirty="0">
              <a:solidFill>
                <a:srgbClr val="A200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OlSt BT" pitchFamily="18" charset="0"/>
            </a:endParaRPr>
          </a:p>
          <a:p>
            <a:pPr marL="914400" indent="-735013">
              <a:spcAft>
                <a:spcPts val="1200"/>
              </a:spcAft>
            </a:pPr>
            <a:r>
              <a:rPr lang="en-US" sz="2200" dirty="0" smtClean="0">
                <a:solidFill>
                  <a:srgbClr val="663300"/>
                </a:solidFill>
                <a:latin typeface="Arial" charset="0"/>
              </a:rPr>
              <a:t>World </a:t>
            </a:r>
            <a:r>
              <a:rPr lang="en-US" sz="2200" dirty="0">
                <a:solidFill>
                  <a:srgbClr val="663300"/>
                </a:solidFill>
                <a:latin typeface="Arial" charset="0"/>
              </a:rPr>
              <a:t>War I</a:t>
            </a:r>
            <a:endParaRPr lang="en-AU" sz="2200" dirty="0">
              <a:solidFill>
                <a:srgbClr val="663300"/>
              </a:solidFill>
              <a:latin typeface="Arial" charset="0"/>
            </a:endParaRPr>
          </a:p>
          <a:p>
            <a:pPr marL="914400" indent="-735013">
              <a:spcAft>
                <a:spcPts val="1200"/>
              </a:spcAft>
            </a:pPr>
            <a:r>
              <a:rPr lang="en-US" sz="2200" dirty="0">
                <a:solidFill>
                  <a:srgbClr val="663300"/>
                </a:solidFill>
                <a:latin typeface="Arial" charset="0"/>
              </a:rPr>
              <a:t>World War II</a:t>
            </a:r>
          </a:p>
          <a:p>
            <a:pPr marL="914400" indent="-735013">
              <a:spcAft>
                <a:spcPts val="600"/>
              </a:spcAft>
            </a:pPr>
            <a:r>
              <a:rPr lang="en-US" sz="2200" dirty="0">
                <a:solidFill>
                  <a:srgbClr val="663300"/>
                </a:solidFill>
                <a:latin typeface="Arial" charset="0"/>
              </a:rPr>
              <a:t>Arab-Israeli conflict</a:t>
            </a:r>
            <a:endParaRPr lang="en-AU" sz="2200" dirty="0">
              <a:solidFill>
                <a:srgbClr val="663300"/>
              </a:solidFill>
              <a:latin typeface="Arial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1948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Arab-Israeli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War 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1956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Suez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War 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1967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Six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Day War 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1969-1970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War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of Attrition 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1973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Yom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Kippur War 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1982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Lebanon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War 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1987-1993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First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Intifada 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1982-2000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South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Lebanon conflict </a:t>
            </a: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2000-2007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al-</a:t>
            </a:r>
            <a:r>
              <a:rPr lang="en-US" sz="2000" b="1" dirty="0" err="1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Aqsa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Intifada </a:t>
            </a: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2006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Lebanon </a:t>
            </a: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War </a:t>
            </a:r>
          </a:p>
          <a:p>
            <a:pPr marL="2063750" lvl="1" indent="-1439863" defTabSz="1219200">
              <a:spcAft>
                <a:spcPts val="400"/>
              </a:spcAft>
              <a:tabLst>
                <a:tab pos="3311525" algn="l"/>
              </a:tabLst>
            </a:pPr>
            <a:r>
              <a:rPr lang="en-US" sz="2000" b="1" dirty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2008-2009 </a:t>
            </a: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Israel-Gaza conflict</a:t>
            </a:r>
          </a:p>
          <a:p>
            <a:pPr marL="2063750" lvl="1" indent="-1439863" defTabSz="1219200">
              <a:spcAft>
                <a:spcPts val="600"/>
              </a:spcAft>
              <a:tabLst>
                <a:tab pos="3311525" algn="l"/>
              </a:tabLst>
            </a:pPr>
            <a:r>
              <a:rPr lang="en-US" sz="2000" b="1" dirty="0" smtClean="0">
                <a:solidFill>
                  <a:srgbClr val="3A2884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2014 	Gaza Conflict</a:t>
            </a:r>
            <a:endParaRPr lang="en-GB" sz="2000" b="1" dirty="0">
              <a:solidFill>
                <a:srgbClr val="3A288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2005D"/>
                </a:solidFill>
                <a:latin typeface="Book Antiqua" pitchFamily="18" charset="0"/>
              </a:rPr>
              <a:t> </a:t>
            </a:r>
            <a:r>
              <a:rPr lang="en-US" sz="4000" b="1" dirty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. . a</a:t>
            </a:r>
            <a:r>
              <a:rPr lang="en-GB" sz="4000" b="1" dirty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 unending list of conflicts</a:t>
            </a:r>
            <a:endParaRPr lang="en-AU" sz="4000" b="1" dirty="0">
              <a:solidFill>
                <a:srgbClr val="A200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846640" cy="547260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Jordan-Syria tensions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Black September </a:t>
            </a:r>
            <a:r>
              <a:rPr lang="en-US" sz="2400" dirty="0">
                <a:solidFill>
                  <a:srgbClr val="000066"/>
                </a:solidFill>
              </a:rPr>
              <a:t>(1970)</a:t>
            </a:r>
            <a:endParaRPr lang="en-US" sz="24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North Yemen Civil War </a:t>
            </a:r>
            <a:r>
              <a:rPr lang="en-US" sz="2400" dirty="0">
                <a:solidFill>
                  <a:srgbClr val="000066"/>
                </a:solidFill>
              </a:rPr>
              <a:t>(1962–1970) </a:t>
            </a:r>
            <a:endParaRPr lang="en-US" sz="24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The Cyprus dispute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Lebanese civil war </a:t>
            </a:r>
            <a:r>
              <a:rPr lang="en-US" sz="2400" dirty="0">
                <a:solidFill>
                  <a:srgbClr val="000066"/>
                </a:solidFill>
              </a:rPr>
              <a:t>(1975–1990) </a:t>
            </a:r>
            <a:endParaRPr lang="en-US" sz="24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Libya-Egypt conflict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Iraq-Kuwait clashes </a:t>
            </a:r>
            <a:r>
              <a:rPr lang="en-US" sz="2400" dirty="0">
                <a:solidFill>
                  <a:srgbClr val="000066"/>
                </a:solidFill>
              </a:rPr>
              <a:t>(1967-1991)</a:t>
            </a:r>
            <a:endParaRPr lang="en-US" sz="24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The Iran–Iraq War </a:t>
            </a:r>
            <a:r>
              <a:rPr lang="en-US" sz="2400" dirty="0">
                <a:solidFill>
                  <a:srgbClr val="000066"/>
                </a:solidFill>
              </a:rPr>
              <a:t>(1980-1988)</a:t>
            </a:r>
            <a:endParaRPr lang="en-US" sz="2400" b="1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66"/>
                </a:solidFill>
              </a:rPr>
              <a:t>Gulf War and aftermath </a:t>
            </a:r>
            <a:r>
              <a:rPr lang="en-US" sz="2400" dirty="0">
                <a:solidFill>
                  <a:srgbClr val="000066"/>
                </a:solidFill>
              </a:rPr>
              <a:t>(1990-1991</a:t>
            </a:r>
            <a:r>
              <a:rPr lang="en-US" sz="2400" dirty="0" smtClean="0">
                <a:solidFill>
                  <a:srgbClr val="000066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66"/>
                </a:solidFill>
              </a:rPr>
              <a:t>Iraq </a:t>
            </a:r>
            <a:r>
              <a:rPr lang="en-US" sz="2400" b="1" dirty="0">
                <a:solidFill>
                  <a:srgbClr val="000066"/>
                </a:solidFill>
              </a:rPr>
              <a:t>War </a:t>
            </a:r>
            <a:r>
              <a:rPr lang="en-US" sz="2400" dirty="0">
                <a:solidFill>
                  <a:srgbClr val="000066"/>
                </a:solidFill>
              </a:rPr>
              <a:t>(2003-)</a:t>
            </a:r>
            <a:r>
              <a:rPr lang="en-GB" sz="2400" dirty="0">
                <a:solidFill>
                  <a:srgbClr val="000066"/>
                </a:solidFill>
              </a:rPr>
              <a:t> </a:t>
            </a:r>
            <a:endParaRPr lang="en-GB" sz="2400" dirty="0" smtClean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0066"/>
                </a:solidFill>
              </a:rPr>
              <a:t>Libya conflict </a:t>
            </a:r>
            <a:r>
              <a:rPr lang="en-GB" sz="2400" dirty="0" smtClean="0">
                <a:solidFill>
                  <a:srgbClr val="000066"/>
                </a:solidFill>
              </a:rPr>
              <a:t>(</a:t>
            </a:r>
            <a:r>
              <a:rPr lang="en-GB" sz="2400" dirty="0">
                <a:solidFill>
                  <a:srgbClr val="000066"/>
                </a:solidFill>
              </a:rPr>
              <a:t> </a:t>
            </a:r>
            <a:r>
              <a:rPr lang="en-GB" sz="2400" dirty="0" smtClean="0">
                <a:solidFill>
                  <a:srgbClr val="000066"/>
                </a:solidFill>
              </a:rPr>
              <a:t>2011-)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66"/>
                </a:solidFill>
              </a:rPr>
              <a:t>Syria conflict </a:t>
            </a:r>
            <a:r>
              <a:rPr lang="en-US" sz="2400" dirty="0" smtClean="0">
                <a:solidFill>
                  <a:srgbClr val="000066"/>
                </a:solidFill>
              </a:rPr>
              <a:t>(2011-)</a:t>
            </a:r>
            <a:r>
              <a:rPr lang="en-GB" sz="2400" dirty="0">
                <a:solidFill>
                  <a:srgbClr val="000066"/>
                </a:solidFill>
              </a:rPr>
              <a:t>                  </a:t>
            </a:r>
            <a:r>
              <a:rPr lang="en-GB" sz="2400" dirty="0"/>
              <a:t>                         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8424936" cy="14127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000" b="1" dirty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. . . a place of division and </a:t>
            </a:r>
            <a:r>
              <a:rPr lang="en-US" sz="40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conflict</a:t>
            </a:r>
            <a:r>
              <a:rPr lang="en-US" sz="8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US" sz="8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US" sz="8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US" sz="8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US" sz="32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Ruehl" pitchFamily="34" charset="-79"/>
                <a:cs typeface="FrankRuehl" pitchFamily="34" charset="-79"/>
              </a:rPr>
              <a:t>ISRAEL-PALESTINE</a:t>
            </a:r>
            <a:endParaRPr lang="en-GB" sz="3200" b="1" dirty="0">
              <a:solidFill>
                <a:srgbClr val="A200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72816"/>
            <a:ext cx="763284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defTabSz="955675">
              <a:buFont typeface="Wingdings" pitchFamily="2" charset="2"/>
              <a:buChar char="§"/>
              <a:tabLst>
                <a:tab pos="1620838" algn="l"/>
                <a:tab pos="1787525" algn="l"/>
                <a:tab pos="1966913" algn="l"/>
              </a:tabLst>
            </a:pPr>
            <a:r>
              <a:rPr lang="en-AU" sz="2400" dirty="0" smtClean="0">
                <a:solidFill>
                  <a:srgbClr val="000066"/>
                </a:solidFill>
                <a:latin typeface="+mn-lt"/>
              </a:rPr>
              <a:t>Gaza Strip 	</a:t>
            </a:r>
            <a:r>
              <a:rPr lang="en-AU" sz="2400" b="1" dirty="0" smtClean="0">
                <a:solidFill>
                  <a:srgbClr val="A2005D"/>
                </a:solidFill>
                <a:latin typeface="+mn-lt"/>
              </a:rPr>
              <a:t>=</a:t>
            </a:r>
            <a:r>
              <a:rPr lang="en-AU" sz="2400" dirty="0" smtClean="0">
                <a:solidFill>
                  <a:srgbClr val="000066"/>
                </a:solidFill>
                <a:latin typeface="+mn-lt"/>
              </a:rPr>
              <a:t> sandwiched between Israel and Egypt</a:t>
            </a:r>
          </a:p>
          <a:p>
            <a:pPr marL="539750" indent="-539750" defTabSz="955675">
              <a:spcAft>
                <a:spcPts val="1800"/>
              </a:spcAft>
              <a:tabLst>
                <a:tab pos="1620838" algn="l"/>
                <a:tab pos="1787525" algn="l"/>
                <a:tab pos="1966913" algn="l"/>
                <a:tab pos="2244725" algn="l"/>
              </a:tabLst>
            </a:pPr>
            <a:r>
              <a:rPr lang="en-AU" sz="2400" dirty="0" smtClean="0">
                <a:solidFill>
                  <a:srgbClr val="000066"/>
                </a:solidFill>
                <a:latin typeface="+mn-lt"/>
              </a:rPr>
              <a:t>				</a:t>
            </a:r>
            <a:r>
              <a:rPr lang="en-AU" sz="2400" b="1" dirty="0" smtClean="0">
                <a:solidFill>
                  <a:srgbClr val="A2005D"/>
                </a:solidFill>
                <a:latin typeface="+mn-lt"/>
              </a:rPr>
              <a:t>=</a:t>
            </a:r>
            <a:r>
              <a:rPr lang="en-AU" sz="2400" dirty="0" smtClean="0">
                <a:solidFill>
                  <a:srgbClr val="000066"/>
                </a:solidFill>
                <a:latin typeface="+mn-lt"/>
              </a:rPr>
              <a:t> recurring flashpoint in Israel-Palestinian 				conflict</a:t>
            </a:r>
          </a:p>
          <a:p>
            <a:pPr marL="539750" lvl="1" indent="-539750"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2400" dirty="0" smtClean="0">
                <a:solidFill>
                  <a:srgbClr val="000066"/>
                </a:solidFill>
                <a:latin typeface="+mn-lt"/>
              </a:rPr>
              <a:t>Israel occupied Gaza in 1967 Middle East war and pulled its troops and settlers out in 2005.</a:t>
            </a:r>
          </a:p>
          <a:p>
            <a:pPr marL="539750" indent="-539750"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2400" dirty="0" smtClean="0">
                <a:solidFill>
                  <a:srgbClr val="000066"/>
                </a:solidFill>
                <a:latin typeface="+mn-lt"/>
              </a:rPr>
              <a:t>This was meant to be the end of the occupation, but Israel still exercises control over most of Gaza's borders, waters and airspace. </a:t>
            </a:r>
          </a:p>
          <a:p>
            <a:pPr marL="539750" indent="-539750">
              <a:spcAft>
                <a:spcPts val="1200"/>
              </a:spcAft>
              <a:buFont typeface="Wingdings" pitchFamily="2" charset="2"/>
              <a:buChar char="§"/>
            </a:pPr>
            <a:r>
              <a:rPr lang="en-AU" sz="2400" dirty="0" smtClean="0">
                <a:solidFill>
                  <a:srgbClr val="000066"/>
                </a:solidFill>
                <a:latin typeface="+mn-lt"/>
              </a:rPr>
              <a:t>Egypt controls Gaza's southern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18487" cy="815975"/>
          </a:xfrm>
        </p:spPr>
        <p:txBody>
          <a:bodyPr/>
          <a:lstStyle/>
          <a:p>
            <a:r>
              <a:rPr lang="en-AU" sz="40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. . . a place of devastation</a:t>
            </a:r>
          </a:p>
        </p:txBody>
      </p:sp>
      <p:pic>
        <p:nvPicPr>
          <p:cNvPr id="157700" name="Picture 4" descr="Click to enlar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5"/>
            <a:ext cx="3095625" cy="2016125"/>
          </a:xfrm>
          <a:noFill/>
          <a:ln/>
        </p:spPr>
      </p:pic>
      <p:pic>
        <p:nvPicPr>
          <p:cNvPr id="157701" name="Picture 5" descr="Click to 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84784"/>
            <a:ext cx="2306638" cy="23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3" name="Picture 7" descr="Click to en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221163"/>
            <a:ext cx="38385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4" name="Picture 8" descr="Click to en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221163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6" name="Picture 10" descr="MFAJ098z0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3059113" y="1844675"/>
            <a:ext cx="3733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rgbClr val="A200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. . . but also a place of coexistence</a:t>
            </a:r>
          </a:p>
        </p:txBody>
      </p:sp>
      <p:pic>
        <p:nvPicPr>
          <p:cNvPr id="158724" name="Picture 4" descr="jerusale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340768"/>
            <a:ext cx="7848872" cy="50405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553200"/>
          </a:xfrm>
        </p:spPr>
        <p:txBody>
          <a:bodyPr>
            <a:normAutofit fontScale="90000"/>
          </a:bodyPr>
          <a:lstStyle/>
          <a:p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>. . . and a deep yearning for peace</a:t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A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than 150 Palestinian and Israeli youth met over 3 years </a:t>
            </a:r>
            <a:br>
              <a:rPr lang="en-AU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create 330 square feet of mosaic. </a:t>
            </a:r>
            <a: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44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  <a:t/>
            </a:r>
            <a:br>
              <a:rPr lang="en-AU" sz="800" b="1" dirty="0">
                <a:solidFill>
                  <a:srgbClr val="DC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OlSt BT" pitchFamily="18" charset="0"/>
              </a:rPr>
            </a:br>
            <a:endParaRPr lang="en-AU" sz="4000" dirty="0"/>
          </a:p>
        </p:txBody>
      </p:sp>
      <p:pic>
        <p:nvPicPr>
          <p:cNvPr id="159748" name="Picture 4" descr="mos_3.jpg (8046 bytes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836712"/>
            <a:ext cx="2087562" cy="2304951"/>
          </a:xfrm>
          <a:noFill/>
          <a:ln/>
        </p:spPr>
      </p:pic>
      <p:pic>
        <p:nvPicPr>
          <p:cNvPr id="159791" name="Picture 47" descr="mos_2.jpg (12160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644900"/>
            <a:ext cx="34448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92" name="Picture 48" descr="mos_4.jpg (23510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836713"/>
            <a:ext cx="2744788" cy="19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93" name="Picture 49" descr="mos_1.jpg (12403 bytes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644900"/>
            <a:ext cx="3048000" cy="20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94" name="Picture 50" descr="mos_5.jpg (19453 byte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1628801"/>
            <a:ext cx="3168650" cy="20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AU" sz="8000" dirty="0" smtClean="0">
                <a:solidFill>
                  <a:srgbClr val="993366"/>
                </a:solidFill>
                <a:latin typeface="Eras Demi ITC" pitchFamily="34" charset="0"/>
              </a:rPr>
              <a:t>Terrorism</a:t>
            </a:r>
          </a:p>
          <a:p>
            <a:pPr algn="ctr">
              <a:buNone/>
            </a:pPr>
            <a:r>
              <a:rPr lang="en-AU" sz="8000" dirty="0" smtClean="0">
                <a:solidFill>
                  <a:srgbClr val="993366"/>
                </a:solidFill>
                <a:latin typeface="Eras Demi ITC" pitchFamily="34" charset="0"/>
              </a:rPr>
              <a:t>&amp; war on Terror</a:t>
            </a:r>
            <a:endParaRPr lang="en-AU" sz="8000" dirty="0">
              <a:solidFill>
                <a:srgbClr val="993366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AU" b="1" dirty="0" smtClean="0">
                <a:solidFill>
                  <a:srgbClr val="800000"/>
                </a:solidFill>
                <a:latin typeface="Comic Sans MS" pitchFamily="66" charset="0"/>
              </a:rPr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96044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AU" dirty="0" smtClean="0"/>
          </a:p>
          <a:p>
            <a:pPr>
              <a:lnSpc>
                <a:spcPct val="134000"/>
              </a:lnSpc>
              <a:buNone/>
            </a:pPr>
            <a:r>
              <a:rPr lang="en-AU" dirty="0" smtClean="0">
                <a:latin typeface="Arial Narrow" pitchFamily="34" charset="0"/>
              </a:rPr>
              <a:t>	The </a:t>
            </a:r>
            <a:r>
              <a:rPr lang="en-AU" dirty="0" smtClean="0">
                <a:latin typeface="Arial Narrow" pitchFamily="34" charset="0"/>
              </a:rPr>
              <a:t>Oxford Research Group (ORG) is a leading independent think-tank that has been influential for 30 years in pioneering the idea of sustainable approaches to security as an alternative to violent global confrontation, through original research, wide-ranging dialogue, and practical policy recommendations.</a:t>
            </a:r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r>
              <a:rPr lang="en-AU" dirty="0" smtClean="0">
                <a:hlinkClick r:id="rId2"/>
              </a:rPr>
              <a:t>http://www.oxfordresearchgroup.org.uk/middle_east</a:t>
            </a:r>
            <a:endParaRPr lang="en-AU" dirty="0"/>
          </a:p>
        </p:txBody>
      </p:sp>
      <p:pic>
        <p:nvPicPr>
          <p:cNvPr id="1029" name="Picture 5" descr="C:\Users\jacamilleri\Pictures\O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9"/>
            <a:ext cx="6480720" cy="108012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60648"/>
            <a:ext cx="8229600" cy="864096"/>
          </a:xfrm>
          <a:prstGeom prst="rect">
            <a:avLst/>
          </a:prstGeom>
          <a:solidFill>
            <a:srgbClr val="EFD2D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Resources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"/>
            <a:ext cx="8712968" cy="836711"/>
          </a:xfrm>
          <a:solidFill>
            <a:srgbClr val="EBC8C7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ATTACKS ON </a:t>
            </a:r>
            <a: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 INTERESTS PRIOR </a:t>
            </a:r>
            <a:r>
              <a:rPr lang="en-A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SEPTEMBER 11</a:t>
            </a:r>
            <a:endParaRPr lang="en-GB" sz="2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April 1983 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Suicide bombing outside US embassy in West Beirut, 63 killed  including 17 Americans, 100 wounded including 40 Americans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B485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Oct 1983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Suicide bomb attacks on US Marines Compound  (241 killed and over 100 wounded)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Sept 1984 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UN embassy building East Beirut attacked by suicide  bomber leaving  8 dead and dozens wounded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June 1985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TWA airliner hijacked. 39 hostages freed after 2 weeks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Dec 1988 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Lockerbie disaster, 270 killed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rgbClr val="002060"/>
                </a:solidFill>
              </a:rPr>
              <a:t>Feb 1993</a:t>
            </a:r>
            <a:r>
              <a:rPr lang="en-GB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Car bomb explosion at World Trade </a:t>
            </a:r>
            <a:r>
              <a:rPr lang="en-AU" sz="1800" b="1" dirty="0" err="1" smtClean="0">
                <a:solidFill>
                  <a:srgbClr val="663300"/>
                </a:solidFill>
              </a:rPr>
              <a:t>Center</a:t>
            </a:r>
            <a:r>
              <a:rPr lang="en-AU" sz="1800" b="1" dirty="0" smtClean="0">
                <a:solidFill>
                  <a:srgbClr val="663300"/>
                </a:solidFill>
              </a:rPr>
              <a:t> NY: 6 killed, 1,000 injured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June 1996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Car bomb destroys transport facility, Saudi Arabia, 19 killed,  515 injured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Nov 1997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Mass shooting at Luxor, 62 (mostly European &amp; Japanese tourists) killed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Aug 1998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Car bomb attacks on 2 US embassies with a total of 5,341 casualties</a:t>
            </a:r>
          </a:p>
          <a:p>
            <a:pPr marL="1260475" indent="-1260475" algn="l" eaLnBrk="1" hangingPunct="1">
              <a:lnSpc>
                <a:spcPct val="80000"/>
              </a:lnSpc>
            </a:pPr>
            <a:endParaRPr lang="en-AU" sz="1800" b="1" dirty="0" smtClean="0">
              <a:solidFill>
                <a:srgbClr val="A27800"/>
              </a:solidFill>
            </a:endParaRPr>
          </a:p>
          <a:p>
            <a:pPr marL="1260475" indent="-1260475" algn="l" eaLnBrk="1" hangingPunct="1">
              <a:lnSpc>
                <a:spcPct val="80000"/>
              </a:lnSpc>
            </a:pPr>
            <a:r>
              <a:rPr lang="en-AU" sz="1800" b="1" dirty="0" smtClean="0">
                <a:solidFill>
                  <a:srgbClr val="002060"/>
                </a:solidFill>
              </a:rPr>
              <a:t>Oct 2000</a:t>
            </a:r>
            <a:r>
              <a:rPr lang="en-AU" sz="1800" b="1" dirty="0" smtClean="0"/>
              <a:t>	</a:t>
            </a:r>
            <a:r>
              <a:rPr lang="en-AU" sz="1800" b="1" dirty="0" smtClean="0">
                <a:solidFill>
                  <a:srgbClr val="663300"/>
                </a:solidFill>
              </a:rPr>
              <a:t>Suicide attack on the </a:t>
            </a:r>
            <a:r>
              <a:rPr lang="en-AU" sz="1800" b="1" i="1" dirty="0" smtClean="0">
                <a:solidFill>
                  <a:srgbClr val="663300"/>
                </a:solidFill>
              </a:rPr>
              <a:t>USS Cole </a:t>
            </a:r>
            <a:r>
              <a:rPr lang="en-AU" sz="1800" b="1" dirty="0" smtClean="0">
                <a:solidFill>
                  <a:srgbClr val="663300"/>
                </a:solidFill>
              </a:rPr>
              <a:t>docked in Yemen, 17 dead 30 injured.</a:t>
            </a:r>
          </a:p>
          <a:p>
            <a:pPr eaLnBrk="1" hangingPunct="1">
              <a:lnSpc>
                <a:spcPct val="80000"/>
              </a:lnSpc>
            </a:pPr>
            <a:endParaRPr lang="en-GB" sz="1600" b="1" dirty="0" smtClean="0">
              <a:solidFill>
                <a:srgbClr val="B48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GB" sz="3200" b="1" dirty="0">
              <a:solidFill>
                <a:srgbClr val="FF5C4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980728"/>
            <a:ext cx="8641655" cy="573757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AU" sz="1400" b="1" u="sng" dirty="0" smtClean="0"/>
          </a:p>
          <a:p>
            <a:pPr algn="l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AU" sz="2800" b="1" u="sng" dirty="0" smtClean="0">
                <a:solidFill>
                  <a:srgbClr val="3A2884"/>
                </a:solidFill>
              </a:rPr>
              <a:t>2002</a:t>
            </a:r>
          </a:p>
          <a:p>
            <a:pPr algn="l" eaLnBrk="1" hangingPunct="1">
              <a:lnSpc>
                <a:spcPct val="80000"/>
              </a:lnSpc>
            </a:pPr>
            <a:endParaRPr lang="en-AU" sz="900" b="1" dirty="0" smtClean="0">
              <a:solidFill>
                <a:srgbClr val="FF99CC"/>
              </a:solidFill>
            </a:endParaRPr>
          </a:p>
          <a:p>
            <a:pPr marL="1884363" indent="-1884363" algn="l" eaLnBrk="1" hangingPunct="1">
              <a:lnSpc>
                <a:spcPct val="110000"/>
              </a:lnSpc>
              <a:spcAft>
                <a:spcPts val="2400"/>
              </a:spcAft>
            </a:pPr>
            <a:r>
              <a:rPr lang="en-AU" sz="2400" b="1" dirty="0" smtClean="0">
                <a:solidFill>
                  <a:srgbClr val="3A2884"/>
                </a:solidFill>
              </a:rPr>
              <a:t>11 April </a:t>
            </a:r>
            <a:r>
              <a:rPr lang="en-AU" sz="2400" b="1" dirty="0" smtClean="0">
                <a:solidFill>
                  <a:srgbClr val="FFFF99"/>
                </a:solidFill>
              </a:rPr>
              <a:t>	</a:t>
            </a:r>
            <a:r>
              <a:rPr lang="en-AU" sz="2400" b="1" dirty="0" smtClean="0">
                <a:solidFill>
                  <a:srgbClr val="663300"/>
                </a:solidFill>
              </a:rPr>
              <a:t>Bomb attack on synagogue in Tunisia kills 21 people, including 18 German tourists </a:t>
            </a:r>
          </a:p>
          <a:p>
            <a:pPr marL="1884363" indent="-1884363" algn="l" eaLnBrk="1" hangingPunct="1">
              <a:lnSpc>
                <a:spcPct val="110000"/>
              </a:lnSpc>
              <a:spcAft>
                <a:spcPts val="2400"/>
              </a:spcAft>
            </a:pPr>
            <a:r>
              <a:rPr lang="en-AU" sz="2400" b="1" dirty="0" smtClean="0">
                <a:solidFill>
                  <a:srgbClr val="3A2884"/>
                </a:solidFill>
              </a:rPr>
              <a:t>6 October </a:t>
            </a:r>
            <a:r>
              <a:rPr lang="en-AU" sz="2400" b="1" dirty="0" smtClean="0">
                <a:solidFill>
                  <a:srgbClr val="FFFF99"/>
                </a:solidFill>
              </a:rPr>
              <a:t>	</a:t>
            </a:r>
            <a:r>
              <a:rPr lang="en-AU" sz="2400" b="1" dirty="0" smtClean="0">
                <a:solidFill>
                  <a:srgbClr val="663300"/>
                </a:solidFill>
              </a:rPr>
              <a:t>A crew member dies after bomb attack on French oil tanker off the coast of Yemen </a:t>
            </a:r>
          </a:p>
          <a:p>
            <a:pPr marL="1884363" indent="-1884363" algn="l" eaLnBrk="1" hangingPunct="1">
              <a:lnSpc>
                <a:spcPct val="110000"/>
              </a:lnSpc>
              <a:spcAft>
                <a:spcPts val="2400"/>
              </a:spcAft>
            </a:pPr>
            <a:r>
              <a:rPr lang="en-AU" sz="2400" b="1" dirty="0" smtClean="0">
                <a:solidFill>
                  <a:srgbClr val="3A2884"/>
                </a:solidFill>
              </a:rPr>
              <a:t>12 October </a:t>
            </a:r>
            <a:r>
              <a:rPr lang="en-AU" sz="2400" b="1" dirty="0" smtClean="0">
                <a:solidFill>
                  <a:srgbClr val="FFFF99"/>
                </a:solidFill>
              </a:rPr>
              <a:t>	</a:t>
            </a:r>
            <a:r>
              <a:rPr lang="en-AU" sz="2400" b="1" dirty="0" smtClean="0">
                <a:solidFill>
                  <a:srgbClr val="663300"/>
                </a:solidFill>
              </a:rPr>
              <a:t>A bomb explodes in Bali nightclub killing 202 people, many of them Westerners</a:t>
            </a:r>
          </a:p>
          <a:p>
            <a:pPr marL="1884363" indent="-1884363" algn="l" eaLnBrk="1" hangingPunct="1">
              <a:lnSpc>
                <a:spcPct val="110000"/>
              </a:lnSpc>
              <a:spcAft>
                <a:spcPts val="2400"/>
              </a:spcAft>
            </a:pPr>
            <a:r>
              <a:rPr lang="en-AU" sz="2400" b="1" dirty="0" smtClean="0">
                <a:solidFill>
                  <a:srgbClr val="3A2884"/>
                </a:solidFill>
              </a:rPr>
              <a:t>28 November  	</a:t>
            </a:r>
            <a:r>
              <a:rPr lang="en-AU" sz="2400" b="1" dirty="0" smtClean="0">
                <a:solidFill>
                  <a:srgbClr val="663300"/>
                </a:solidFill>
              </a:rPr>
              <a:t>2 attacks launched against Israeli targets in Mombasa, Kenya – hotel blast kills 16 </a:t>
            </a:r>
          </a:p>
          <a:p>
            <a:pPr marL="1884363" indent="-1884363" algn="l" eaLnBrk="1" hangingPunct="1">
              <a:lnSpc>
                <a:spcPct val="110000"/>
              </a:lnSpc>
            </a:pPr>
            <a:endParaRPr lang="en-AU" sz="2400" b="1" dirty="0" smtClean="0">
              <a:solidFill>
                <a:srgbClr val="99663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0"/>
            <a:ext cx="8496944" cy="836712"/>
          </a:xfrm>
          <a:prstGeom prst="rect">
            <a:avLst/>
          </a:prstGeom>
          <a:solidFill>
            <a:srgbClr val="EBC8C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ATTACKS ON US INTERESTS </a:t>
            </a:r>
            <a: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SINCE 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SEPTEMBER 11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0729"/>
            <a:ext cx="8785225" cy="5688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400" b="1" u="sng" dirty="0" smtClean="0">
                <a:solidFill>
                  <a:srgbClr val="3A2884"/>
                </a:solidFill>
              </a:rPr>
              <a:t>2003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sz="1000" b="1" dirty="0" smtClean="0">
              <a:solidFill>
                <a:srgbClr val="3A2884"/>
              </a:solidFill>
            </a:endParaRP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400" b="1" dirty="0" smtClean="0">
                <a:solidFill>
                  <a:srgbClr val="3A2884"/>
                </a:solidFill>
              </a:rPr>
              <a:t>16 May</a:t>
            </a:r>
            <a:r>
              <a:rPr lang="en-AU" sz="2400" b="1" dirty="0" smtClean="0">
                <a:solidFill>
                  <a:srgbClr val="0000CC"/>
                </a:solidFill>
              </a:rPr>
              <a:t>	</a:t>
            </a:r>
            <a:r>
              <a:rPr lang="en-AU" sz="2400" b="1" dirty="0" smtClean="0">
                <a:solidFill>
                  <a:srgbClr val="663300"/>
                </a:solidFill>
              </a:rPr>
              <a:t>Casablanca hit by series of suicide bombings that kill 41 people, including 12 attackers </a:t>
            </a: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sz="2400" b="1" dirty="0" smtClean="0">
              <a:solidFill>
                <a:srgbClr val="996633"/>
              </a:solidFill>
            </a:endParaRP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400" b="1" dirty="0" smtClean="0">
                <a:solidFill>
                  <a:srgbClr val="3A2884"/>
                </a:solidFill>
              </a:rPr>
              <a:t>12 May 	</a:t>
            </a:r>
            <a:r>
              <a:rPr lang="en-AU" sz="2400" b="1" dirty="0" smtClean="0">
                <a:solidFill>
                  <a:srgbClr val="663300"/>
                </a:solidFill>
              </a:rPr>
              <a:t>At least 34 people killed in bomb attacks in Riyadh – carried  out against luxury compounds housing foreign nationals and offices of US-Saudi company</a:t>
            </a: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sz="2400" b="1" dirty="0" smtClean="0">
              <a:solidFill>
                <a:srgbClr val="996633"/>
              </a:solidFill>
            </a:endParaRP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400" b="1" dirty="0" smtClean="0">
                <a:solidFill>
                  <a:srgbClr val="3A2884"/>
                </a:solidFill>
              </a:rPr>
              <a:t>8 November    </a:t>
            </a:r>
            <a:r>
              <a:rPr lang="en-AU" sz="2400" b="1" dirty="0" smtClean="0">
                <a:solidFill>
                  <a:srgbClr val="996633"/>
                </a:solidFill>
              </a:rPr>
              <a:t>	</a:t>
            </a:r>
            <a:r>
              <a:rPr lang="en-AU" sz="2400" b="1" dirty="0" smtClean="0">
                <a:solidFill>
                  <a:srgbClr val="663300"/>
                </a:solidFill>
              </a:rPr>
              <a:t>Bomb attack on housing complex in Riyadh, Saudi Arabia – 17 people are killed and more than 100 injured in the blast, mostly foreign Arab workers </a:t>
            </a: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sz="2400" b="1" dirty="0" smtClean="0">
              <a:solidFill>
                <a:srgbClr val="996633"/>
              </a:solidFill>
            </a:endParaRP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400" b="1" dirty="0" smtClean="0">
                <a:solidFill>
                  <a:srgbClr val="3A2884"/>
                </a:solidFill>
              </a:rPr>
              <a:t>5 November    	</a:t>
            </a:r>
            <a:r>
              <a:rPr lang="en-AU" sz="2400" b="1" dirty="0" smtClean="0">
                <a:solidFill>
                  <a:srgbClr val="663300"/>
                </a:solidFill>
              </a:rPr>
              <a:t>At least 23 people killed and more than 300 injured in two devastating attacks on synagogues in Istanbul</a:t>
            </a: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sz="2400" b="1" dirty="0" smtClean="0">
              <a:solidFill>
                <a:srgbClr val="996633"/>
              </a:solidFill>
            </a:endParaRPr>
          </a:p>
          <a:p>
            <a:pPr marL="1966913" indent="-19669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400" b="1" dirty="0" smtClean="0">
                <a:solidFill>
                  <a:srgbClr val="3A2884"/>
                </a:solidFill>
              </a:rPr>
              <a:t>20 November  </a:t>
            </a:r>
            <a:r>
              <a:rPr lang="en-AU" sz="2400" b="1" dirty="0" smtClean="0">
                <a:solidFill>
                  <a:srgbClr val="996633"/>
                </a:solidFill>
              </a:rPr>
              <a:t>	</a:t>
            </a:r>
            <a:r>
              <a:rPr lang="en-AU" sz="2400" b="1" dirty="0" smtClean="0">
                <a:solidFill>
                  <a:srgbClr val="663300"/>
                </a:solidFill>
              </a:rPr>
              <a:t>In coordinated attacks on British Consulate and the HSBC  bank offices in Istanbul, 27 people die and more than 450 are injured</a:t>
            </a:r>
          </a:p>
          <a:p>
            <a:pPr marL="1966913" indent="-1966913" eaLnBrk="1" hangingPunct="1">
              <a:lnSpc>
                <a:spcPct val="80000"/>
              </a:lnSpc>
            </a:pPr>
            <a:endParaRPr lang="en-GB" sz="900" dirty="0" smtClean="0">
              <a:solidFill>
                <a:srgbClr val="99663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0"/>
            <a:ext cx="8496944" cy="836712"/>
          </a:xfrm>
          <a:prstGeom prst="rect">
            <a:avLst/>
          </a:prstGeom>
          <a:solidFill>
            <a:srgbClr val="EBC8C7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  ATTACKS  BLAMED  ON  AL  QAEDA </a:t>
            </a:r>
            <a:b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SINCE  SEPTEMBER 11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80729"/>
            <a:ext cx="8856663" cy="587727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AU" b="1" u="sng" dirty="0" smtClean="0">
                <a:solidFill>
                  <a:srgbClr val="3A2884"/>
                </a:solidFill>
              </a:rPr>
              <a:t>2004</a:t>
            </a:r>
          </a:p>
          <a:p>
            <a:pPr marL="1703388" indent="-17033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b="1" dirty="0" smtClean="0">
                <a:solidFill>
                  <a:srgbClr val="3A2884"/>
                </a:solidFill>
              </a:rPr>
              <a:t>11 March </a:t>
            </a:r>
            <a:r>
              <a:rPr lang="en-AU" b="1" dirty="0" smtClean="0">
                <a:solidFill>
                  <a:srgbClr val="FFFF99"/>
                </a:solidFill>
              </a:rPr>
              <a:t>	</a:t>
            </a:r>
            <a:r>
              <a:rPr lang="en-AU" b="1" dirty="0" smtClean="0">
                <a:solidFill>
                  <a:srgbClr val="663300"/>
                </a:solidFill>
              </a:rPr>
              <a:t>Devastating terror attacks in Madrid – 10 bombs explode on 4 trains in 3 stations during morning rush hour, killing 191 people and injuring at least 1,800 </a:t>
            </a:r>
          </a:p>
          <a:p>
            <a:pPr marL="1703388" indent="-17033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b="1" dirty="0" smtClean="0">
                <a:solidFill>
                  <a:srgbClr val="3A2884"/>
                </a:solidFill>
              </a:rPr>
              <a:t>21 April   </a:t>
            </a:r>
            <a:r>
              <a:rPr lang="en-AU" b="1" dirty="0" smtClean="0">
                <a:solidFill>
                  <a:srgbClr val="FFFF99"/>
                </a:solidFill>
              </a:rPr>
              <a:t>	</a:t>
            </a:r>
            <a:r>
              <a:rPr lang="en-AU" b="1" dirty="0" smtClean="0">
                <a:solidFill>
                  <a:srgbClr val="663300"/>
                </a:solidFill>
              </a:rPr>
              <a:t>Suicide bomb attack in Riyadh kills four people and injures at least 148</a:t>
            </a:r>
          </a:p>
          <a:p>
            <a:pPr marL="1703388" indent="-17033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b="1" dirty="0" smtClean="0">
                <a:solidFill>
                  <a:srgbClr val="0000CC"/>
                </a:solidFill>
              </a:rPr>
              <a:t>1 May</a:t>
            </a:r>
            <a:r>
              <a:rPr lang="en-AU" b="1" dirty="0" smtClean="0">
                <a:solidFill>
                  <a:srgbClr val="FFFF99"/>
                </a:solidFill>
              </a:rPr>
              <a:t>     	</a:t>
            </a:r>
            <a:r>
              <a:rPr lang="en-AU" b="1" dirty="0" smtClean="0">
                <a:solidFill>
                  <a:srgbClr val="663300"/>
                </a:solidFill>
              </a:rPr>
              <a:t>Gunmen kill at least 5 Westerners in attacks in Saudi Arabian port city of </a:t>
            </a:r>
            <a:r>
              <a:rPr lang="en-AU" b="1" dirty="0" err="1" smtClean="0">
                <a:solidFill>
                  <a:srgbClr val="663300"/>
                </a:solidFill>
              </a:rPr>
              <a:t>Yanbu</a:t>
            </a:r>
            <a:r>
              <a:rPr lang="en-AU" b="1" dirty="0" smtClean="0">
                <a:solidFill>
                  <a:srgbClr val="663300"/>
                </a:solidFill>
              </a:rPr>
              <a:t> </a:t>
            </a:r>
          </a:p>
          <a:p>
            <a:pPr marL="1703388" indent="-17033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 smtClean="0">
                <a:solidFill>
                  <a:srgbClr val="3A2884"/>
                </a:solidFill>
              </a:rPr>
              <a:t>29 May</a:t>
            </a:r>
            <a:r>
              <a:rPr lang="en-GB" b="1" dirty="0" smtClean="0">
                <a:solidFill>
                  <a:srgbClr val="CC9900"/>
                </a:solidFill>
              </a:rPr>
              <a:t>	</a:t>
            </a:r>
            <a:r>
              <a:rPr lang="en-GB" b="1" dirty="0" smtClean="0">
                <a:solidFill>
                  <a:srgbClr val="663300"/>
                </a:solidFill>
              </a:rPr>
              <a:t>Militant shooting spree and siege kill 22 in Saudi Arabia </a:t>
            </a:r>
            <a:endParaRPr lang="en-AU" b="1" dirty="0" smtClean="0">
              <a:solidFill>
                <a:srgbClr val="663300"/>
              </a:solidFill>
            </a:endParaRPr>
          </a:p>
          <a:p>
            <a:pPr marL="1703388" indent="-17033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 smtClean="0">
                <a:solidFill>
                  <a:srgbClr val="3A2884"/>
                </a:solidFill>
              </a:rPr>
              <a:t>18 June</a:t>
            </a:r>
            <a:r>
              <a:rPr lang="en-GB" b="1" dirty="0" smtClean="0"/>
              <a:t>	</a:t>
            </a:r>
            <a:r>
              <a:rPr lang="en-GB" b="1" dirty="0" smtClean="0">
                <a:solidFill>
                  <a:srgbClr val="663300"/>
                </a:solidFill>
              </a:rPr>
              <a:t>US engineer beheaded in Saudi Arabia </a:t>
            </a:r>
          </a:p>
          <a:p>
            <a:pPr marL="1703388" indent="-17033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b="1" dirty="0" smtClean="0">
                <a:solidFill>
                  <a:srgbClr val="3A2884"/>
                </a:solidFill>
              </a:rPr>
              <a:t>9 September</a:t>
            </a:r>
            <a:r>
              <a:rPr lang="en-AU" b="1" dirty="0" smtClean="0">
                <a:solidFill>
                  <a:srgbClr val="CC9900"/>
                </a:solidFill>
              </a:rPr>
              <a:t>	</a:t>
            </a:r>
            <a:r>
              <a:rPr lang="en-AU" b="1" dirty="0" smtClean="0">
                <a:solidFill>
                  <a:srgbClr val="663300"/>
                </a:solidFill>
              </a:rPr>
              <a:t>B</a:t>
            </a:r>
            <a:r>
              <a:rPr lang="en-GB" b="1" dirty="0" err="1" smtClean="0">
                <a:solidFill>
                  <a:srgbClr val="663300"/>
                </a:solidFill>
              </a:rPr>
              <a:t>omb</a:t>
            </a:r>
            <a:r>
              <a:rPr lang="en-GB" b="1" dirty="0" smtClean="0">
                <a:solidFill>
                  <a:srgbClr val="663300"/>
                </a:solidFill>
              </a:rPr>
              <a:t> attack at Australian embassy in Jakarta kills at  least nine people and injures more than 180 others</a:t>
            </a:r>
            <a:r>
              <a:rPr lang="en-AU" sz="500" u="sng" dirty="0" smtClean="0">
                <a:solidFill>
                  <a:srgbClr val="FFBD6D"/>
                </a:solidFill>
              </a:rPr>
              <a:t>Source</a:t>
            </a:r>
            <a:r>
              <a:rPr lang="en-AU" sz="500" dirty="0" smtClean="0">
                <a:solidFill>
                  <a:srgbClr val="FFBD6D"/>
                </a:solidFill>
              </a:rPr>
              <a:t>: </a:t>
            </a:r>
            <a:r>
              <a:rPr lang="en-AU" sz="500" i="1" dirty="0" smtClean="0">
                <a:solidFill>
                  <a:srgbClr val="FFBD6D"/>
                </a:solidFill>
              </a:rPr>
              <a:t>BBC News</a:t>
            </a:r>
            <a:endParaRPr lang="en-GB" sz="500" i="1" dirty="0" smtClean="0">
              <a:solidFill>
                <a:srgbClr val="FFBD6D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0"/>
            <a:ext cx="8496944" cy="836712"/>
          </a:xfrm>
          <a:prstGeom prst="rect">
            <a:avLst/>
          </a:prstGeom>
          <a:solidFill>
            <a:srgbClr val="EBC8C7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  ATTACKS  BLAMED  ON  AL  QAEDA </a:t>
            </a:r>
            <a:b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SINCE  SEPTEMBER 11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EBC8C7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AU" sz="2800" b="1" dirty="0" smtClean="0">
                <a:solidFill>
                  <a:srgbClr val="A50021"/>
                </a:solidFill>
              </a:rPr>
              <a:t>TERRORIST ATTACKS BY AL-QAEDA </a:t>
            </a:r>
          </a:p>
          <a:p>
            <a:pPr lvl="0"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AU" sz="2800" b="1" dirty="0" smtClean="0">
                <a:solidFill>
                  <a:srgbClr val="A50021"/>
                </a:solidFill>
              </a:rPr>
              <a:t>&amp; OTHER ISLAMIST TERRORIST GROUPS 2000 – 2011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129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64533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dirty="0" smtClean="0"/>
              <a:t>Source: </a:t>
            </a:r>
            <a:r>
              <a:rPr lang="en-AU" dirty="0" smtClean="0">
                <a:hlinkClick r:id="rId3"/>
              </a:rPr>
              <a:t>Global Terrorism Database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9368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4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Muslim Grievances </a:t>
            </a:r>
            <a:r>
              <a:rPr lang="en-A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against the West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>
            <a:normAutofit lnSpcReduction="10000"/>
          </a:bodyPr>
          <a:lstStyle/>
          <a:p>
            <a:pPr lvl="4" eaLnBrk="1" hangingPunct="1">
              <a:buFontTx/>
              <a:buNone/>
              <a:defRPr/>
            </a:pPr>
            <a:endParaRPr lang="en-AU" sz="800" dirty="0"/>
          </a:p>
          <a:p>
            <a:pPr marL="623888" indent="-623888" eaLnBrk="1" hangingPunct="1">
              <a:spcAft>
                <a:spcPts val="2400"/>
              </a:spcAft>
              <a:buBlip>
                <a:blip r:embed="rId2"/>
              </a:buBlip>
              <a:defRPr/>
            </a:pPr>
            <a:r>
              <a:rPr lang="en-AU" sz="2800" dirty="0">
                <a:solidFill>
                  <a:srgbClr val="663300"/>
                </a:solidFill>
                <a:latin typeface="Lucida Sans" pitchFamily="34" charset="0"/>
              </a:rPr>
              <a:t>Support for Israel</a:t>
            </a:r>
            <a:endParaRPr lang="en-GB" sz="2800" dirty="0">
              <a:solidFill>
                <a:srgbClr val="663300"/>
              </a:solidFill>
              <a:latin typeface="Lucida Sans" pitchFamily="34" charset="0"/>
            </a:endParaRPr>
          </a:p>
          <a:p>
            <a:pPr marL="623888" indent="-623888" eaLnBrk="1" hangingPunct="1">
              <a:spcAft>
                <a:spcPts val="2400"/>
              </a:spcAft>
              <a:buBlip>
                <a:blip r:embed="rId2"/>
              </a:buBlip>
              <a:defRPr/>
            </a:pPr>
            <a:r>
              <a:rPr lang="en-GB" sz="2800" dirty="0">
                <a:solidFill>
                  <a:srgbClr val="663300"/>
                </a:solidFill>
                <a:latin typeface="Lucida Sans" pitchFamily="34" charset="0"/>
              </a:rPr>
              <a:t>Depressed economic conditions</a:t>
            </a:r>
          </a:p>
          <a:p>
            <a:pPr marL="623888" indent="-623888" eaLnBrk="1" hangingPunct="1">
              <a:spcAft>
                <a:spcPts val="2400"/>
              </a:spcAft>
              <a:buBlip>
                <a:blip r:embed="rId2"/>
              </a:buBlip>
              <a:defRPr/>
            </a:pPr>
            <a:r>
              <a:rPr lang="en-GB" sz="2800" dirty="0">
                <a:solidFill>
                  <a:srgbClr val="663300"/>
                </a:solidFill>
                <a:latin typeface="Lucida Sans" pitchFamily="34" charset="0"/>
              </a:rPr>
              <a:t>Support for corrupt and authoritarian regimes </a:t>
            </a:r>
          </a:p>
          <a:p>
            <a:pPr marL="623888" indent="-623888" eaLnBrk="1" hangingPunct="1">
              <a:spcAft>
                <a:spcPts val="2400"/>
              </a:spcAft>
              <a:buBlip>
                <a:blip r:embed="rId2"/>
              </a:buBlip>
              <a:defRPr/>
            </a:pPr>
            <a:r>
              <a:rPr lang="en-GB" sz="2800" dirty="0">
                <a:solidFill>
                  <a:srgbClr val="663300"/>
                </a:solidFill>
                <a:latin typeface="Lucida Sans" pitchFamily="34" charset="0"/>
              </a:rPr>
              <a:t>Affront to religious sensibilities</a:t>
            </a:r>
          </a:p>
          <a:p>
            <a:pPr marL="623888" indent="-623888" eaLnBrk="1" hangingPunct="1">
              <a:spcAft>
                <a:spcPts val="2400"/>
              </a:spcAft>
              <a:buBlip>
                <a:blip r:embed="rId2"/>
              </a:buBlip>
              <a:defRPr/>
            </a:pPr>
            <a:r>
              <a:rPr lang="en-GB" sz="2800" dirty="0">
                <a:solidFill>
                  <a:srgbClr val="663300"/>
                </a:solidFill>
                <a:latin typeface="Lucida Sans" pitchFamily="34" charset="0"/>
              </a:rPr>
              <a:t>West’s indifference to / ignorance of the past greatness of Islamic civilization</a:t>
            </a:r>
          </a:p>
          <a:p>
            <a:pPr marL="623888" indent="-623888" eaLnBrk="1" hangingPunct="1">
              <a:spcAft>
                <a:spcPts val="2400"/>
              </a:spcAft>
              <a:buBlip>
                <a:blip r:embed="rId2"/>
              </a:buBlip>
              <a:defRPr/>
            </a:pPr>
            <a:r>
              <a:rPr lang="en-GB" sz="2800" dirty="0">
                <a:solidFill>
                  <a:srgbClr val="663300"/>
                </a:solidFill>
                <a:latin typeface="Lucida Sans" pitchFamily="34" charset="0"/>
              </a:rPr>
              <a:t>Treatment of Muslim minorities</a:t>
            </a:r>
            <a:endParaRPr lang="en-AU" sz="2800" dirty="0">
              <a:solidFill>
                <a:srgbClr val="6633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960440"/>
          </a:xfrm>
        </p:spPr>
        <p:txBody>
          <a:bodyPr>
            <a:normAutofit/>
          </a:bodyPr>
          <a:lstStyle/>
          <a:p>
            <a:pPr algn="ctr"/>
            <a:endParaRPr lang="en-AU" dirty="0" smtClean="0"/>
          </a:p>
          <a:p>
            <a:pPr>
              <a:lnSpc>
                <a:spcPct val="134000"/>
              </a:lnSpc>
              <a:buNone/>
            </a:pPr>
            <a:r>
              <a:rPr lang="en-AU" dirty="0" smtClean="0">
                <a:latin typeface="Arial Narrow" pitchFamily="34" charset="0"/>
              </a:rPr>
              <a:t>	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04664"/>
            <a:ext cx="8229600" cy="1080120"/>
          </a:xfrm>
          <a:prstGeom prst="rect">
            <a:avLst/>
          </a:prstGeom>
          <a:solidFill>
            <a:srgbClr val="EFD2D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4400" b="1" dirty="0" smtClean="0">
                <a:solidFill>
                  <a:srgbClr val="800000"/>
                </a:solidFill>
                <a:latin typeface="Comic Sans MS" pitchFamily="66" charset="0"/>
              </a:rPr>
              <a:t>Resources</a:t>
            </a:r>
            <a:endParaRPr lang="en-AU" sz="4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International Crisis 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56784" cy="17281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5576" y="3501008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The International Crisis Group is an independent, non-profit, non-governmental organisation committed to preventing and resolving deadly conflict</a:t>
            </a:r>
            <a:r>
              <a:rPr lang="en-AU" b="1" dirty="0" smtClean="0"/>
              <a:t>.</a:t>
            </a:r>
          </a:p>
          <a:p>
            <a:endParaRPr lang="en-AU" b="1" dirty="0" smtClean="0"/>
          </a:p>
          <a:p>
            <a:r>
              <a:rPr lang="en-AU" dirty="0" smtClean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www.crisisgroup.org/en/regions/middle-east-north-africa.aspx</a:t>
            </a:r>
            <a:endParaRPr lang="en-AU" b="1" dirty="0" smtClean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858000"/>
          </a:xfrm>
        </p:spPr>
        <p:txBody>
          <a:bodyPr/>
          <a:lstStyle/>
          <a:p>
            <a:pPr algn="r" eaLnBrk="1" hangingPunct="1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AU" sz="1800" dirty="0" smtClean="0"/>
              <a:t> </a:t>
            </a:r>
            <a:br>
              <a:rPr lang="en-AU" sz="1800" dirty="0" smtClean="0"/>
            </a:b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b="1" i="1" dirty="0" smtClean="0"/>
              <a:t>Global Religious Landscape</a:t>
            </a:r>
            <a:r>
              <a:rPr lang="en-AU" sz="1800" dirty="0" smtClean="0"/>
              <a:t> report December 2012 </a:t>
            </a:r>
            <a:br>
              <a:rPr lang="en-AU" sz="1800" dirty="0" smtClean="0"/>
            </a:br>
            <a:r>
              <a:rPr lang="en-AU" sz="1800" dirty="0" smtClean="0"/>
              <a:t>Pew Research Center’s Forum on Religion &amp; Public Life</a:t>
            </a:r>
            <a:endParaRPr lang="en-US" sz="1800" dirty="0" smtClean="0"/>
          </a:p>
        </p:txBody>
      </p:sp>
      <p:pic>
        <p:nvPicPr>
          <p:cNvPr id="37890" name="Picture 2" descr="C:\Users\jacamilleri\Pictures\World Religions.JPG"/>
          <p:cNvPicPr>
            <a:picLocks noChangeAspect="1" noChangeArrowheads="1"/>
          </p:cNvPicPr>
          <p:nvPr/>
        </p:nvPicPr>
        <p:blipFill>
          <a:blip r:embed="rId2" cstate="print">
            <a:lum bright="-5000" contrast="15000"/>
          </a:blip>
          <a:srcRect/>
          <a:stretch>
            <a:fillRect/>
          </a:stretch>
        </p:blipFill>
        <p:spPr bwMode="auto">
          <a:xfrm>
            <a:off x="1691680" y="0"/>
            <a:ext cx="5688632" cy="6237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uslim_2000_final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0" y="188913"/>
            <a:ext cx="9144000" cy="6480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399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84976" cy="836712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006600"/>
                </a:solidFill>
                <a:latin typeface="Copperplate Gothic Bold" pitchFamily="34" charset="0"/>
              </a:rPr>
              <a:t>Muslim Populations in Western Europe</a:t>
            </a:r>
            <a:endParaRPr lang="en-AU" sz="2800" b="1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992888" cy="5688632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39940" name="Picture 4" descr="C:\Users\jacamilleri\Pictures\Muslims in W. 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GB" sz="2800" dirty="0" smtClean="0">
                <a:solidFill>
                  <a:srgbClr val="CC0000"/>
                </a:solidFill>
              </a:rPr>
              <a:t>From:</a:t>
            </a:r>
            <a:r>
              <a:rPr lang="en-US" altLang="en-GB" sz="4000" dirty="0" smtClean="0">
                <a:solidFill>
                  <a:srgbClr val="CC0000"/>
                </a:solidFill>
              </a:rPr>
              <a:t> </a:t>
            </a:r>
            <a:r>
              <a:rPr lang="en-US" altLang="en-GB" sz="2800" i="1" dirty="0" smtClean="0">
                <a:solidFill>
                  <a:srgbClr val="CC0000"/>
                </a:solidFill>
              </a:rPr>
              <a:t>BP </a:t>
            </a:r>
            <a:r>
              <a:rPr lang="en-US" altLang="en-GB" sz="2800" i="1" dirty="0" err="1" smtClean="0">
                <a:solidFill>
                  <a:srgbClr val="CC0000"/>
                </a:solidFill>
              </a:rPr>
              <a:t>Statstical</a:t>
            </a:r>
            <a:r>
              <a:rPr lang="en-US" altLang="en-GB" sz="2800" i="1" dirty="0" smtClean="0">
                <a:solidFill>
                  <a:srgbClr val="CC0000"/>
                </a:solidFill>
              </a:rPr>
              <a:t> Review of World Energy 2014</a:t>
            </a:r>
            <a:br>
              <a:rPr lang="en-US" altLang="en-GB" sz="2800" i="1" dirty="0" smtClean="0">
                <a:solidFill>
                  <a:srgbClr val="CC0000"/>
                </a:solidFill>
              </a:rPr>
            </a:br>
            <a:r>
              <a:rPr lang="en-US" altLang="en-GB" sz="4000" b="1" dirty="0" smtClean="0"/>
              <a:t>Proved oil reserves at end 2013</a:t>
            </a:r>
          </a:p>
        </p:txBody>
      </p:sp>
      <p:pic>
        <p:nvPicPr>
          <p:cNvPr id="2" name="Picture 4" descr="C:\Users\jacamilleri\Pictures\Oil reserves 2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9000"/>
          </a:blip>
          <a:srcRect/>
          <a:stretch>
            <a:fillRect/>
          </a:stretch>
        </p:blipFill>
        <p:spPr bwMode="auto">
          <a:xfrm>
            <a:off x="2771800" y="1124744"/>
            <a:ext cx="5472608" cy="5733256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lum bright="-12000" contrast="15000"/>
          </a:blip>
          <a:srcRect/>
          <a:stretch>
            <a:fillRect/>
          </a:stretch>
        </p:blipFill>
        <p:spPr bwMode="auto">
          <a:xfrm>
            <a:off x="755576" y="1484784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328</Words>
  <Application>Microsoft Office PowerPoint</Application>
  <PresentationFormat>On-screen Show (4:3)</PresentationFormat>
  <Paragraphs>169</Paragraphs>
  <Slides>35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   Rethinking the Future – A series of four lectures –   by Joseph A. Camilleri  Hosted by St Michael’s on Collins Melbourne    </vt:lpstr>
      <vt:lpstr>Resources</vt:lpstr>
      <vt:lpstr>Resources</vt:lpstr>
      <vt:lpstr>Slide 4</vt:lpstr>
      <vt:lpstr>                       Global Religious Landscape report December 2012  Pew Research Center’s Forum on Religion &amp; Public Life</vt:lpstr>
      <vt:lpstr>Slide 6</vt:lpstr>
      <vt:lpstr>Slide 7</vt:lpstr>
      <vt:lpstr>Muslim Populations in Western Europe</vt:lpstr>
      <vt:lpstr>From: BP Statstical Review of World Energy 2014 Proved oil reserves at end 2013</vt:lpstr>
      <vt:lpstr>Production by Region 2013</vt:lpstr>
      <vt:lpstr>Price of Oil</vt:lpstr>
      <vt:lpstr>Reserves to Production (R/P) Ratios – Years </vt:lpstr>
      <vt:lpstr>Major Oil trade Movements (millions tonnes)</vt:lpstr>
      <vt:lpstr>  Natural Gas Reserves to Production Ratio (years) 2013 </vt:lpstr>
      <vt:lpstr>Distribution of Proved Reserves  in 1993, 2003 and 2013 Percentage</vt:lpstr>
      <vt:lpstr> Choke Points ____________________________ </vt:lpstr>
      <vt:lpstr>Mediterranean Sea</vt:lpstr>
      <vt:lpstr>Bab el Mandeb</vt:lpstr>
      <vt:lpstr>Slide 19</vt:lpstr>
      <vt:lpstr>Slide 20</vt:lpstr>
      <vt:lpstr>Slide 21</vt:lpstr>
      <vt:lpstr>. . . a place steeped in history</vt:lpstr>
      <vt:lpstr>Slide 23</vt:lpstr>
      <vt:lpstr> . . . an unending list of conflicts</vt:lpstr>
      <vt:lpstr>. . . a place of division and conflict  ISRAEL-PALESTINE</vt:lpstr>
      <vt:lpstr>. . . a place of devastation</vt:lpstr>
      <vt:lpstr>. . . but also a place of coexistence</vt:lpstr>
      <vt:lpstr>. . . and a deep yearning for peace             More than 150 Palestinian and Israeli youth met over 3 years  to create 330 square feet of mosaic.                </vt:lpstr>
      <vt:lpstr>Slide 29</vt:lpstr>
      <vt:lpstr>ATTACKS ON US INTERESTS PRIOR TO SEPTEMBER 11</vt:lpstr>
      <vt:lpstr>Slide 31</vt:lpstr>
      <vt:lpstr>Slide 32</vt:lpstr>
      <vt:lpstr>Slide 33</vt:lpstr>
      <vt:lpstr>Slide 34</vt:lpstr>
      <vt:lpstr>Muslim Grievances against the West</vt:lpstr>
    </vt:vector>
  </TitlesOfParts>
  <Company>La Trobe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</dc:creator>
  <cp:lastModifiedBy>Windows User</cp:lastModifiedBy>
  <cp:revision>39</cp:revision>
  <dcterms:created xsi:type="dcterms:W3CDTF">2009-06-07T08:19:50Z</dcterms:created>
  <dcterms:modified xsi:type="dcterms:W3CDTF">2014-10-20T21:34:41Z</dcterms:modified>
</cp:coreProperties>
</file>