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9"/>
  </p:notesMasterIdLst>
  <p:sldIdLst>
    <p:sldId id="256" r:id="rId2"/>
    <p:sldId id="258" r:id="rId3"/>
    <p:sldId id="265" r:id="rId4"/>
    <p:sldId id="261" r:id="rId5"/>
    <p:sldId id="269" r:id="rId6"/>
    <p:sldId id="264" r:id="rId7"/>
    <p:sldId id="266" r:id="rId8"/>
    <p:sldId id="262" r:id="rId9"/>
    <p:sldId id="263" r:id="rId10"/>
    <p:sldId id="267" r:id="rId11"/>
    <p:sldId id="268" r:id="rId12"/>
    <p:sldId id="271" r:id="rId13"/>
    <p:sldId id="278" r:id="rId14"/>
    <p:sldId id="272" r:id="rId15"/>
    <p:sldId id="274" r:id="rId16"/>
    <p:sldId id="275" r:id="rId17"/>
    <p:sldId id="277" r:id="rId18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270D67"/>
    <a:srgbClr val="D3D5E5"/>
    <a:srgbClr val="C6BFF7"/>
    <a:srgbClr val="336600"/>
    <a:srgbClr val="CCFF99"/>
    <a:srgbClr val="372C60"/>
    <a:srgbClr val="C8CADE"/>
    <a:srgbClr val="000099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46" autoAdjust="0"/>
  </p:normalViewPr>
  <p:slideViewPr>
    <p:cSldViewPr>
      <p:cViewPr>
        <p:scale>
          <a:sx n="75" d="100"/>
          <a:sy n="75" d="100"/>
        </p:scale>
        <p:origin x="-930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5CE940-0C41-4EEE-8566-282A4A6185B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B52240-90E2-476C-88B0-C8878DAB1EE8}" type="slidenum">
              <a:rPr lang="en-AU" smtClean="0"/>
              <a:pPr/>
              <a:t>1</a:t>
            </a:fld>
            <a:endParaRPr lang="en-AU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0F6DF40-4AF8-464C-AC57-949D197E244F}" type="slidenum">
              <a:rPr lang="en-AU" sz="1200"/>
              <a:pPr algn="r"/>
              <a:t>10</a:t>
            </a:fld>
            <a:endParaRPr lang="en-AU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0F6DF40-4AF8-464C-AC57-949D197E244F}" type="slidenum">
              <a:rPr lang="en-AU" sz="1200"/>
              <a:pPr algn="r"/>
              <a:t>11</a:t>
            </a:fld>
            <a:endParaRPr lang="en-AU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0F6DF40-4AF8-464C-AC57-949D197E244F}" type="slidenum">
              <a:rPr lang="en-AU" sz="1200"/>
              <a:pPr algn="r"/>
              <a:t>12</a:t>
            </a:fld>
            <a:endParaRPr lang="en-AU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0F6DF40-4AF8-464C-AC57-949D197E244F}" type="slidenum">
              <a:rPr lang="en-AU" sz="1200"/>
              <a:pPr algn="r"/>
              <a:t>13</a:t>
            </a:fld>
            <a:endParaRPr lang="en-AU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0F6DF40-4AF8-464C-AC57-949D197E244F}" type="slidenum">
              <a:rPr lang="en-AU" sz="1200"/>
              <a:pPr algn="r"/>
              <a:t>14</a:t>
            </a:fld>
            <a:endParaRPr lang="en-AU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0F6DF40-4AF8-464C-AC57-949D197E244F}" type="slidenum">
              <a:rPr lang="en-AU" sz="1200"/>
              <a:pPr algn="r"/>
              <a:t>15</a:t>
            </a:fld>
            <a:endParaRPr lang="en-AU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0F6DF40-4AF8-464C-AC57-949D197E244F}" type="slidenum">
              <a:rPr lang="en-AU" sz="1200"/>
              <a:pPr algn="r"/>
              <a:t>16</a:t>
            </a:fld>
            <a:endParaRPr lang="en-AU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0F6DF40-4AF8-464C-AC57-949D197E244F}" type="slidenum">
              <a:rPr lang="en-AU" sz="1200"/>
              <a:pPr algn="r"/>
              <a:t>17</a:t>
            </a:fld>
            <a:endParaRPr lang="en-AU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0F6DF40-4AF8-464C-AC57-949D197E244F}" type="slidenum">
              <a:rPr lang="en-AU" sz="1200"/>
              <a:pPr algn="r"/>
              <a:t>2</a:t>
            </a:fld>
            <a:endParaRPr lang="en-AU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0F6DF40-4AF8-464C-AC57-949D197E244F}" type="slidenum">
              <a:rPr lang="en-AU" sz="1200"/>
              <a:pPr algn="r"/>
              <a:t>3</a:t>
            </a:fld>
            <a:endParaRPr lang="en-AU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0F6DF40-4AF8-464C-AC57-949D197E244F}" type="slidenum">
              <a:rPr lang="en-AU" sz="1200"/>
              <a:pPr algn="r"/>
              <a:t>4</a:t>
            </a:fld>
            <a:endParaRPr lang="en-AU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0F6DF40-4AF8-464C-AC57-949D197E244F}" type="slidenum">
              <a:rPr lang="en-AU" sz="1200"/>
              <a:pPr algn="r"/>
              <a:t>5</a:t>
            </a:fld>
            <a:endParaRPr lang="en-AU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0F6DF40-4AF8-464C-AC57-949D197E244F}" type="slidenum">
              <a:rPr lang="en-AU" sz="1200"/>
              <a:pPr algn="r"/>
              <a:t>6</a:t>
            </a:fld>
            <a:endParaRPr lang="en-AU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0F6DF40-4AF8-464C-AC57-949D197E244F}" type="slidenum">
              <a:rPr lang="en-AU" sz="1200"/>
              <a:pPr algn="r"/>
              <a:t>7</a:t>
            </a:fld>
            <a:endParaRPr lang="en-AU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0F6DF40-4AF8-464C-AC57-949D197E244F}" type="slidenum">
              <a:rPr lang="en-AU" sz="1200"/>
              <a:pPr algn="r"/>
              <a:t>8</a:t>
            </a:fld>
            <a:endParaRPr lang="en-AU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0F6DF40-4AF8-464C-AC57-949D197E244F}" type="slidenum">
              <a:rPr lang="en-AU" sz="1200"/>
              <a:pPr algn="r"/>
              <a:t>9</a:t>
            </a:fld>
            <a:endParaRPr lang="en-AU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2CF8061-EC28-4C24-907D-B57C8B8A5C11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D7177CF-9525-4203-B716-12BF303C2EDB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0C24-A024-4BD9-9EAD-DA1B8E1015D7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4A86125-B99B-45BA-92D5-E7F5CD40109A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4604A3E-2660-4125-BC99-D6A5A92D6713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99E6B35-7EB1-451E-93DD-617E485CE552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2D62B65-EBEE-49B8-8F9D-B77D59D4B6AC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0597596-312A-4A7D-834A-CAB327004E7A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D7DD292-AB6D-4A04-B3DB-289CCCAF93F5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09BFCA8-15B3-4130-94CF-1F6CDAA77845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6E57211-5303-43A7-B3C7-357BC4068A57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BCA3714-88A3-4BF0-8FAA-969BA5863D64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3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6591300"/>
            <a:ext cx="9144000" cy="533400"/>
          </a:xfrm>
          <a:prstGeom prst="rect">
            <a:avLst/>
          </a:prstGeom>
          <a:solidFill>
            <a:srgbClr val="61525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0" y="0"/>
            <a:ext cx="3429000" cy="3962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Aft>
                <a:spcPts val="600"/>
              </a:spcAft>
            </a:pPr>
            <a:endParaRPr lang="en-US" dirty="0" smtClean="0">
              <a:solidFill>
                <a:schemeClr val="bg1"/>
              </a:solidFill>
            </a:endParaRPr>
          </a:p>
          <a:p>
            <a:pPr algn="ctr"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algn="ctr">
              <a:spcAft>
                <a:spcPts val="600"/>
              </a:spcAft>
            </a:pPr>
            <a:endParaRPr lang="en-US" dirty="0" smtClean="0">
              <a:solidFill>
                <a:schemeClr val="bg1"/>
              </a:solidFill>
            </a:endParaRPr>
          </a:p>
          <a:p>
            <a:pPr algn="ctr"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algn="ctr">
              <a:spcAft>
                <a:spcPts val="600"/>
              </a:spcAft>
            </a:pPr>
            <a:endParaRPr lang="en-US" dirty="0" smtClean="0">
              <a:solidFill>
                <a:schemeClr val="bg1"/>
              </a:solidFill>
            </a:endParaRPr>
          </a:p>
          <a:p>
            <a:pPr algn="ctr"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algn="ctr">
              <a:spcAft>
                <a:spcPts val="600"/>
              </a:spcAft>
            </a:pPr>
            <a:endParaRPr lang="en-US" sz="1400" b="1" dirty="0" smtClean="0">
              <a:solidFill>
                <a:schemeClr val="bg1"/>
              </a:solidFill>
            </a:endParaRPr>
          </a:p>
          <a:p>
            <a:pPr algn="ctr">
              <a:spcAft>
                <a:spcPts val="600"/>
              </a:spcAft>
            </a:pPr>
            <a:endParaRPr lang="en-US" sz="1400" b="1" dirty="0">
              <a:solidFill>
                <a:schemeClr val="bg1"/>
              </a:solidFill>
            </a:endParaRPr>
          </a:p>
          <a:p>
            <a:pPr marL="88900">
              <a:spcAft>
                <a:spcPts val="600"/>
              </a:spcAft>
            </a:pPr>
            <a:r>
              <a:rPr lang="en-US" sz="1400" b="1" dirty="0" smtClean="0">
                <a:solidFill>
                  <a:schemeClr val="bg1"/>
                </a:solidFill>
              </a:rPr>
              <a:t>Prof Joseph A. Camilleri OAM</a:t>
            </a:r>
          </a:p>
          <a:p>
            <a:pPr marL="88900">
              <a:spcAft>
                <a:spcPts val="1800"/>
              </a:spcAft>
            </a:pPr>
            <a:r>
              <a:rPr lang="en-US" sz="1400" dirty="0" smtClean="0">
                <a:solidFill>
                  <a:schemeClr val="bg1"/>
                </a:solidFill>
              </a:rPr>
              <a:t>Managing Director</a:t>
            </a:r>
          </a:p>
          <a:p>
            <a:pPr marL="88900">
              <a:spcAft>
                <a:spcPts val="600"/>
              </a:spcAft>
            </a:pPr>
            <a:r>
              <a:rPr lang="en-AU" sz="1400" dirty="0" smtClean="0">
                <a:solidFill>
                  <a:schemeClr val="bg1"/>
                </a:solidFill>
              </a:rPr>
              <a:t>www.alexandriaagenda.com</a:t>
            </a:r>
            <a:endParaRPr lang="en-US" sz="1400" dirty="0" smtClean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52" name="Line 6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053" name="Line 7"/>
          <p:cNvSpPr>
            <a:spLocks noChangeShapeType="1"/>
          </p:cNvSpPr>
          <p:nvPr/>
        </p:nvSpPr>
        <p:spPr bwMode="auto">
          <a:xfrm flipV="1">
            <a:off x="0" y="3962400"/>
            <a:ext cx="3429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059" name="Line 13"/>
          <p:cNvSpPr>
            <a:spLocks noChangeShapeType="1"/>
          </p:cNvSpPr>
          <p:nvPr/>
        </p:nvSpPr>
        <p:spPr bwMode="auto">
          <a:xfrm flipV="1">
            <a:off x="3429000" y="0"/>
            <a:ext cx="0" cy="68580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3" name="Rectangle 12"/>
          <p:cNvSpPr/>
          <p:nvPr/>
        </p:nvSpPr>
        <p:spPr>
          <a:xfrm>
            <a:off x="3352800" y="1371600"/>
            <a:ext cx="57912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3000"/>
              </a:spcAft>
            </a:pPr>
            <a:r>
              <a:rPr lang="en-A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The Cultural Diversity Agenda: </a:t>
            </a:r>
            <a:endParaRPr lang="en-AU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  <a:p>
            <a:pPr algn="r"/>
            <a:r>
              <a:rPr lang="en-A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Implications </a:t>
            </a:r>
            <a:r>
              <a:rPr lang="en-A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for Health Care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505200" y="4038600"/>
            <a:ext cx="5638800" cy="186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Aft>
                <a:spcPts val="1200"/>
              </a:spcAft>
            </a:pPr>
            <a:r>
              <a:rPr lang="en-AU" sz="2000" b="1" dirty="0">
                <a:solidFill>
                  <a:schemeClr val="bg1"/>
                </a:solidFill>
              </a:rPr>
              <a:t>Presentation to the Grand Round</a:t>
            </a:r>
          </a:p>
          <a:p>
            <a:pPr lvl="0" algn="r">
              <a:spcAft>
                <a:spcPts val="900"/>
              </a:spcAft>
            </a:pPr>
            <a:r>
              <a:rPr lang="en-AU" sz="2000" b="1" dirty="0">
                <a:solidFill>
                  <a:schemeClr val="bg1"/>
                </a:solidFill>
              </a:rPr>
              <a:t>Royal Melbourne </a:t>
            </a:r>
            <a:r>
              <a:rPr lang="en-AU" sz="2000" b="1" dirty="0" smtClean="0">
                <a:solidFill>
                  <a:schemeClr val="bg1"/>
                </a:solidFill>
              </a:rPr>
              <a:t>Hospital</a:t>
            </a:r>
          </a:p>
          <a:p>
            <a:pPr lvl="0" algn="r"/>
            <a:endParaRPr lang="en-AU" sz="2000" b="1" dirty="0" smtClean="0">
              <a:solidFill>
                <a:schemeClr val="bg1"/>
              </a:solidFill>
            </a:endParaRPr>
          </a:p>
          <a:p>
            <a:pPr lvl="0" algn="r"/>
            <a:r>
              <a:rPr lang="en-AU" sz="2000" b="1" dirty="0" smtClean="0">
                <a:solidFill>
                  <a:schemeClr val="bg1"/>
                </a:solidFill>
              </a:rPr>
              <a:t>19 March 2015</a:t>
            </a:r>
            <a:endParaRPr lang="en-AU" sz="2000" b="1" dirty="0">
              <a:solidFill>
                <a:schemeClr val="bg1"/>
              </a:solidFill>
            </a:endParaRPr>
          </a:p>
          <a:p>
            <a:pPr lvl="0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4648200"/>
            <a:ext cx="31242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endParaRPr lang="en-AU" b="1" dirty="0" smtClean="0">
              <a:solidFill>
                <a:srgbClr val="C6BFF7"/>
              </a:solidFill>
            </a:endParaRPr>
          </a:p>
          <a:p>
            <a:pPr>
              <a:spcAft>
                <a:spcPts val="1200"/>
              </a:spcAft>
            </a:pPr>
            <a:r>
              <a:rPr lang="en-AU" sz="1600" b="1" dirty="0" smtClean="0">
                <a:solidFill>
                  <a:schemeClr val="bg1">
                    <a:lumMod val="95000"/>
                  </a:schemeClr>
                </a:solidFill>
              </a:rPr>
              <a:t>Personal website:</a:t>
            </a:r>
          </a:p>
          <a:p>
            <a:pPr>
              <a:spcAft>
                <a:spcPts val="600"/>
              </a:spcAft>
            </a:pPr>
            <a:r>
              <a:rPr lang="en-AU" sz="1600" b="1" dirty="0" smtClean="0">
                <a:solidFill>
                  <a:schemeClr val="bg1">
                    <a:lumMod val="95000"/>
                  </a:schemeClr>
                </a:solidFill>
              </a:rPr>
              <a:t>www.josephcamilleri.org</a:t>
            </a:r>
            <a:endParaRPr lang="en-US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28601"/>
            <a:ext cx="206558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2" name="Picture 14" descr="C:\Users\jacamilleri\Pictures\AA logo 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838200"/>
            <a:ext cx="2057400" cy="670560"/>
          </a:xfrm>
          <a:prstGeom prst="rect">
            <a:avLst/>
          </a:prstGeom>
          <a:noFill/>
        </p:spPr>
      </p:pic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CF8061-EC28-4C24-907D-B57C8B8A5C11}" type="slidenum">
              <a:rPr lang="en-AU" smtClean="0"/>
              <a:pPr>
                <a:defRPr/>
              </a:pPr>
              <a:t>1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8"/>
          <p:cNvSpPr>
            <a:spLocks noChangeArrowheads="1"/>
          </p:cNvSpPr>
          <p:nvPr/>
        </p:nvSpPr>
        <p:spPr bwMode="auto">
          <a:xfrm>
            <a:off x="0" y="4038600"/>
            <a:ext cx="457200" cy="685800"/>
          </a:xfrm>
          <a:prstGeom prst="rect">
            <a:avLst/>
          </a:prstGeom>
          <a:solidFill>
            <a:srgbClr val="C5253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29"/>
          <p:cNvSpPr>
            <a:spLocks noChangeArrowheads="1"/>
          </p:cNvSpPr>
          <p:nvPr/>
        </p:nvSpPr>
        <p:spPr bwMode="auto">
          <a:xfrm>
            <a:off x="0" y="0"/>
            <a:ext cx="457200" cy="4648200"/>
          </a:xfrm>
          <a:prstGeom prst="rect">
            <a:avLst/>
          </a:prstGeom>
          <a:solidFill>
            <a:srgbClr val="40437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30"/>
          <p:cNvSpPr>
            <a:spLocks noChangeArrowheads="1"/>
          </p:cNvSpPr>
          <p:nvPr/>
        </p:nvSpPr>
        <p:spPr bwMode="auto">
          <a:xfrm>
            <a:off x="7543800" y="990600"/>
            <a:ext cx="1295400" cy="228600"/>
          </a:xfrm>
          <a:prstGeom prst="rect">
            <a:avLst/>
          </a:prstGeom>
          <a:solidFill>
            <a:srgbClr val="61525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Line 31"/>
          <p:cNvSpPr>
            <a:spLocks noChangeShapeType="1"/>
          </p:cNvSpPr>
          <p:nvPr/>
        </p:nvSpPr>
        <p:spPr bwMode="auto">
          <a:xfrm>
            <a:off x="228600" y="990600"/>
            <a:ext cx="8534400" cy="0"/>
          </a:xfrm>
          <a:prstGeom prst="line">
            <a:avLst/>
          </a:prstGeom>
          <a:noFill/>
          <a:ln w="19050">
            <a:solidFill>
              <a:srgbClr val="9A9A9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1143000" y="152400"/>
            <a:ext cx="73914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AU" dirty="0">
              <a:solidFill>
                <a:srgbClr val="C5253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  <a:p>
            <a:pPr algn="ctr">
              <a:defRPr/>
            </a:pPr>
            <a:endParaRPr lang="en-AU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5800" y="152400"/>
            <a:ext cx="8153400" cy="762000"/>
          </a:xfrm>
          <a:solidFill>
            <a:srgbClr val="C6BFF7"/>
          </a:solidFill>
        </p:spPr>
        <p:txBody>
          <a:bodyPr>
            <a:normAutofit fontScale="90000"/>
          </a:bodyPr>
          <a:lstStyle/>
          <a:p>
            <a:r>
              <a:rPr lang="en-AU" dirty="0" smtClean="0">
                <a:solidFill>
                  <a:srgbClr val="270D67"/>
                </a:solidFill>
                <a:effectLst/>
              </a:rPr>
              <a:t>Whole-of-Governance Approach</a:t>
            </a:r>
            <a:endParaRPr lang="en-AU" dirty="0">
              <a:solidFill>
                <a:srgbClr val="270D67"/>
              </a:solidFill>
              <a:effectLst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5486400"/>
          </a:xfrm>
        </p:spPr>
        <p:txBody>
          <a:bodyPr>
            <a:normAutofit fontScale="62500" lnSpcReduction="20000"/>
          </a:bodyPr>
          <a:lstStyle/>
          <a:p>
            <a:pPr marL="533400" indent="-423863">
              <a:lnSpc>
                <a:spcPct val="120000"/>
              </a:lnSpc>
              <a:buSzPct val="95000"/>
              <a:buBlip>
                <a:blip r:embed="rId3"/>
              </a:buBlip>
            </a:pPr>
            <a:r>
              <a:rPr lang="en-AU" sz="3800" dirty="0" smtClean="0">
                <a:latin typeface="Arial Narrow" pitchFamily="34" charset="0"/>
              </a:rPr>
              <a:t>Cultural Responsiveness needs to be integrated into every part of the institution:</a:t>
            </a:r>
          </a:p>
          <a:p>
            <a:pPr marL="1168400" indent="-444500">
              <a:lnSpc>
                <a:spcPct val="120000"/>
              </a:lnSpc>
              <a:buClr>
                <a:srgbClr val="270D67"/>
              </a:buClr>
              <a:buSzPct val="96000"/>
              <a:buFont typeface="Wingdings" pitchFamily="2" charset="2"/>
              <a:buChar char="§"/>
              <a:tabLst>
                <a:tab pos="901700" algn="l"/>
              </a:tabLst>
            </a:pPr>
            <a:r>
              <a:rPr lang="en-AU" sz="2900" dirty="0" smtClean="0">
                <a:latin typeface="Arial Narrow" pitchFamily="34" charset="0"/>
              </a:rPr>
              <a:t>Board of directors</a:t>
            </a:r>
          </a:p>
          <a:p>
            <a:pPr marL="1168400" indent="-444500">
              <a:lnSpc>
                <a:spcPct val="120000"/>
              </a:lnSpc>
              <a:buClr>
                <a:srgbClr val="270D67"/>
              </a:buClr>
              <a:buSzPct val="96000"/>
              <a:buFont typeface="Wingdings" pitchFamily="2" charset="2"/>
              <a:buChar char="§"/>
              <a:tabLst>
                <a:tab pos="901700" algn="l"/>
              </a:tabLst>
            </a:pPr>
            <a:r>
              <a:rPr lang="en-AU" sz="2900" dirty="0" smtClean="0">
                <a:latin typeface="Arial Narrow" pitchFamily="34" charset="0"/>
              </a:rPr>
              <a:t>Executive</a:t>
            </a:r>
          </a:p>
          <a:p>
            <a:pPr marL="1168400" indent="-444500">
              <a:lnSpc>
                <a:spcPct val="120000"/>
              </a:lnSpc>
              <a:buClr>
                <a:srgbClr val="270D67"/>
              </a:buClr>
              <a:buSzPct val="96000"/>
              <a:buFont typeface="Wingdings" pitchFamily="2" charset="2"/>
              <a:buChar char="§"/>
              <a:tabLst>
                <a:tab pos="901700" algn="l"/>
              </a:tabLst>
            </a:pPr>
            <a:r>
              <a:rPr lang="en-AU" sz="2900" dirty="0" smtClean="0">
                <a:latin typeface="Arial Narrow" pitchFamily="34" charset="0"/>
              </a:rPr>
              <a:t>Advisory committee</a:t>
            </a:r>
          </a:p>
          <a:p>
            <a:pPr marL="1168400" indent="-444500">
              <a:lnSpc>
                <a:spcPct val="120000"/>
              </a:lnSpc>
              <a:spcAft>
                <a:spcPts val="600"/>
              </a:spcAft>
              <a:buClr>
                <a:srgbClr val="270D67"/>
              </a:buClr>
              <a:buSzPct val="96000"/>
              <a:buFont typeface="Wingdings" pitchFamily="2" charset="2"/>
              <a:buChar char="§"/>
              <a:tabLst>
                <a:tab pos="901700" algn="l"/>
              </a:tabLst>
            </a:pPr>
            <a:r>
              <a:rPr lang="en-AU" sz="2900" dirty="0" smtClean="0">
                <a:latin typeface="Arial Narrow" pitchFamily="34" charset="0"/>
              </a:rPr>
              <a:t>All hospital departments (in particular clinical and organisational leaders &amp; managers)</a:t>
            </a:r>
          </a:p>
          <a:p>
            <a:pPr marL="533400" indent="-444500">
              <a:lnSpc>
                <a:spcPct val="120000"/>
              </a:lnSpc>
              <a:spcAft>
                <a:spcPts val="600"/>
              </a:spcAft>
              <a:buClr>
                <a:srgbClr val="270D67"/>
              </a:buClr>
              <a:buSzPct val="87000"/>
              <a:buBlip>
                <a:blip r:embed="rId3"/>
              </a:buBlip>
              <a:tabLst>
                <a:tab pos="901700" algn="l"/>
              </a:tabLst>
            </a:pPr>
            <a:r>
              <a:rPr lang="en-AU" sz="3800" dirty="0" smtClean="0">
                <a:latin typeface="Arial Narrow" pitchFamily="34" charset="0"/>
              </a:rPr>
              <a:t>Ideally these internal stakeholders will have a large pool of cultural know-how by virtue of personal background as well as training and competence acquisition on the job.</a:t>
            </a:r>
          </a:p>
          <a:p>
            <a:pPr marL="533400" indent="-423863">
              <a:lnSpc>
                <a:spcPct val="120000"/>
              </a:lnSpc>
              <a:spcAft>
                <a:spcPts val="600"/>
              </a:spcAft>
              <a:buClr>
                <a:srgbClr val="270D67"/>
              </a:buClr>
              <a:buSzPct val="98000"/>
              <a:buBlip>
                <a:blip r:embed="rId3"/>
              </a:buBlip>
              <a:tabLst>
                <a:tab pos="901700" algn="l"/>
              </a:tabLst>
            </a:pPr>
            <a:r>
              <a:rPr lang="en-AU" sz="3800" dirty="0" smtClean="0">
                <a:latin typeface="Arial Narrow" pitchFamily="34" charset="0"/>
              </a:rPr>
              <a:t>Key instrument that connects </a:t>
            </a:r>
            <a:r>
              <a:rPr lang="en-AU" sz="3800" u="sng" dirty="0" smtClean="0">
                <a:latin typeface="Arial Narrow" pitchFamily="34" charset="0"/>
              </a:rPr>
              <a:t>all tiers </a:t>
            </a:r>
            <a:r>
              <a:rPr lang="en-AU" sz="3800" dirty="0" smtClean="0">
                <a:latin typeface="Arial Narrow" pitchFamily="34" charset="0"/>
              </a:rPr>
              <a:t>of governance and </a:t>
            </a:r>
            <a:r>
              <a:rPr lang="en-AU" sz="3800" u="sng" dirty="0" smtClean="0">
                <a:latin typeface="Arial Narrow" pitchFamily="34" charset="0"/>
              </a:rPr>
              <a:t>all staff </a:t>
            </a:r>
            <a:r>
              <a:rPr lang="en-AU" sz="3800" dirty="0" smtClean="0">
                <a:latin typeface="Arial Narrow" pitchFamily="34" charset="0"/>
              </a:rPr>
              <a:t>is forward looking strategy - </a:t>
            </a:r>
            <a:r>
              <a:rPr lang="en-AU" sz="3800" dirty="0" smtClean="0">
                <a:solidFill>
                  <a:srgbClr val="A50021"/>
                </a:solidFill>
                <a:latin typeface="Arial Narrow" pitchFamily="34" charset="0"/>
              </a:rPr>
              <a:t>Cultural Responsiveness Plan (CRP)</a:t>
            </a:r>
          </a:p>
          <a:p>
            <a:pPr marL="533400" indent="-423863">
              <a:lnSpc>
                <a:spcPct val="120000"/>
              </a:lnSpc>
              <a:spcAft>
                <a:spcPts val="600"/>
              </a:spcAft>
              <a:buClr>
                <a:srgbClr val="270D67"/>
              </a:buClr>
              <a:buSzPct val="98000"/>
              <a:buBlip>
                <a:blip r:embed="rId3"/>
              </a:buBlip>
              <a:tabLst>
                <a:tab pos="901700" algn="l"/>
              </a:tabLst>
            </a:pPr>
            <a:r>
              <a:rPr lang="en-AU" sz="3800" dirty="0" smtClean="0">
                <a:solidFill>
                  <a:srgbClr val="A50021"/>
                </a:solidFill>
                <a:latin typeface="Arial Narrow" pitchFamily="34" charset="0"/>
              </a:rPr>
              <a:t>But</a:t>
            </a:r>
            <a:r>
              <a:rPr lang="en-AU" sz="3800" dirty="0" smtClean="0">
                <a:latin typeface="Arial Narrow" pitchFamily="34" charset="0"/>
              </a:rPr>
              <a:t> it has to be a plan with </a:t>
            </a:r>
            <a:r>
              <a:rPr lang="en-AU" sz="3800" dirty="0" smtClean="0">
                <a:solidFill>
                  <a:srgbClr val="A50021"/>
                </a:solidFill>
                <a:latin typeface="Arial Narrow" pitchFamily="34" charset="0"/>
              </a:rPr>
              <a:t>a human face.</a:t>
            </a:r>
            <a:endParaRPr lang="en-AU" sz="3800" dirty="0">
              <a:solidFill>
                <a:srgbClr val="A50021"/>
              </a:solidFill>
              <a:latin typeface="Arial Narrow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A86125-B99B-45BA-92D5-E7F5CD40109A}" type="slidenum">
              <a:rPr lang="en-AU" smtClean="0"/>
              <a:pPr>
                <a:defRPr/>
              </a:pPr>
              <a:t>10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6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9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20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8"/>
          <p:cNvSpPr>
            <a:spLocks noChangeArrowheads="1"/>
          </p:cNvSpPr>
          <p:nvPr/>
        </p:nvSpPr>
        <p:spPr bwMode="auto">
          <a:xfrm>
            <a:off x="0" y="4038600"/>
            <a:ext cx="457200" cy="685800"/>
          </a:xfrm>
          <a:prstGeom prst="rect">
            <a:avLst/>
          </a:prstGeom>
          <a:solidFill>
            <a:srgbClr val="C5253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29"/>
          <p:cNvSpPr>
            <a:spLocks noChangeArrowheads="1"/>
          </p:cNvSpPr>
          <p:nvPr/>
        </p:nvSpPr>
        <p:spPr bwMode="auto">
          <a:xfrm>
            <a:off x="0" y="0"/>
            <a:ext cx="457200" cy="4648200"/>
          </a:xfrm>
          <a:prstGeom prst="rect">
            <a:avLst/>
          </a:prstGeom>
          <a:solidFill>
            <a:srgbClr val="40437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30"/>
          <p:cNvSpPr>
            <a:spLocks noChangeArrowheads="1"/>
          </p:cNvSpPr>
          <p:nvPr/>
        </p:nvSpPr>
        <p:spPr bwMode="auto">
          <a:xfrm>
            <a:off x="7543800" y="990600"/>
            <a:ext cx="1295400" cy="228600"/>
          </a:xfrm>
          <a:prstGeom prst="rect">
            <a:avLst/>
          </a:prstGeom>
          <a:solidFill>
            <a:srgbClr val="61525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Line 31"/>
          <p:cNvSpPr>
            <a:spLocks noChangeShapeType="1"/>
          </p:cNvSpPr>
          <p:nvPr/>
        </p:nvSpPr>
        <p:spPr bwMode="auto">
          <a:xfrm>
            <a:off x="228600" y="990600"/>
            <a:ext cx="8534400" cy="0"/>
          </a:xfrm>
          <a:prstGeom prst="line">
            <a:avLst/>
          </a:prstGeom>
          <a:noFill/>
          <a:ln w="19050">
            <a:solidFill>
              <a:srgbClr val="9A9A9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1143000" y="152400"/>
            <a:ext cx="73914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AU" dirty="0">
              <a:solidFill>
                <a:srgbClr val="C5253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  <a:p>
            <a:pPr algn="ctr">
              <a:defRPr/>
            </a:pPr>
            <a:endParaRPr lang="en-AU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09600" y="228600"/>
            <a:ext cx="8305800" cy="685800"/>
          </a:xfrm>
          <a:solidFill>
            <a:srgbClr val="C6BFF7"/>
          </a:solidFill>
        </p:spPr>
        <p:txBody>
          <a:bodyPr>
            <a:normAutofit fontScale="90000"/>
          </a:bodyPr>
          <a:lstStyle/>
          <a:p>
            <a:pPr algn="ctr"/>
            <a:r>
              <a:rPr lang="en-AU" dirty="0" smtClean="0">
                <a:solidFill>
                  <a:srgbClr val="270D67"/>
                </a:solidFill>
                <a:effectLst/>
              </a:rPr>
              <a:t>Cultural Responsiveness </a:t>
            </a:r>
            <a:r>
              <a:rPr lang="en-AU" dirty="0" err="1" smtClean="0">
                <a:solidFill>
                  <a:srgbClr val="270D67"/>
                </a:solidFill>
                <a:effectLst/>
              </a:rPr>
              <a:t>Plannning</a:t>
            </a:r>
            <a:endParaRPr lang="en-AU" dirty="0">
              <a:solidFill>
                <a:srgbClr val="270D67"/>
              </a:solidFill>
              <a:effectLst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533400" y="1143000"/>
            <a:ext cx="8610600" cy="54864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buBlip>
                <a:blip r:embed="rId3"/>
              </a:buBlip>
            </a:pPr>
            <a:r>
              <a:rPr lang="en-AU" sz="2210" dirty="0" smtClean="0">
                <a:latin typeface="Arial Narrow" pitchFamily="34" charset="0"/>
              </a:rPr>
              <a:t>Preparation, Delivery &amp; Evaluation of CRP must have input from all tiers of governance</a:t>
            </a:r>
          </a:p>
          <a:p>
            <a:pPr>
              <a:spcAft>
                <a:spcPts val="600"/>
              </a:spcAft>
              <a:buBlip>
                <a:blip r:embed="rId3"/>
              </a:buBlip>
            </a:pPr>
            <a:r>
              <a:rPr lang="en-AU" sz="2210" dirty="0" smtClean="0">
                <a:latin typeface="Arial Narrow" pitchFamily="34" charset="0"/>
              </a:rPr>
              <a:t>Plans should be based on clearly stated &amp; widely understood diversity values </a:t>
            </a:r>
          </a:p>
          <a:p>
            <a:pPr>
              <a:spcAft>
                <a:spcPts val="600"/>
              </a:spcAft>
              <a:buBlip>
                <a:blip r:embed="rId3"/>
              </a:buBlip>
            </a:pPr>
            <a:r>
              <a:rPr lang="en-AU" sz="2210" dirty="0" smtClean="0">
                <a:latin typeface="Arial Narrow" pitchFamily="34" charset="0"/>
              </a:rPr>
              <a:t>They should set out policies, benchmarks and measures but also practical guidelines and culturally based research and educational strategies</a:t>
            </a:r>
          </a:p>
          <a:p>
            <a:pPr>
              <a:spcAft>
                <a:spcPts val="600"/>
              </a:spcAft>
              <a:buBlip>
                <a:blip r:embed="rId3"/>
              </a:buBlip>
            </a:pPr>
            <a:r>
              <a:rPr lang="en-AU" sz="2210" dirty="0" smtClean="0">
                <a:latin typeface="Arial Narrow" pitchFamily="34" charset="0"/>
              </a:rPr>
              <a:t>Benchmarks and measures should not be reduced to a set of bureaucratic procedures.</a:t>
            </a:r>
          </a:p>
          <a:p>
            <a:pPr>
              <a:spcAft>
                <a:spcPts val="600"/>
              </a:spcAft>
              <a:buBlip>
                <a:blip r:embed="rId3"/>
              </a:buBlip>
            </a:pPr>
            <a:r>
              <a:rPr lang="en-AU" sz="2210" dirty="0" smtClean="0">
                <a:latin typeface="Arial Narrow" pitchFamily="34" charset="0"/>
              </a:rPr>
              <a:t>Preparation and day-to-day oversight of CRP should lie with the Cultural Diversity Committee – membership needs to have a rich and representative cultural background.</a:t>
            </a:r>
          </a:p>
          <a:p>
            <a:pPr>
              <a:spcAft>
                <a:spcPts val="600"/>
              </a:spcAft>
              <a:buBlip>
                <a:blip r:embed="rId3"/>
              </a:buBlip>
            </a:pPr>
            <a:r>
              <a:rPr lang="en-AU" sz="2210" dirty="0" smtClean="0">
                <a:latin typeface="Arial Narrow" pitchFamily="34" charset="0"/>
              </a:rPr>
              <a:t>The Cultural Diversity Committee interacts with and is supported by a well functioning Community Advisory Committee – both committees should be adequately resourced.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A86125-B99B-45BA-92D5-E7F5CD40109A}" type="slidenum">
              <a:rPr lang="en-AU" smtClean="0"/>
              <a:pPr>
                <a:defRPr/>
              </a:pPr>
              <a:t>11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6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8"/>
          <p:cNvSpPr>
            <a:spLocks noChangeArrowheads="1"/>
          </p:cNvSpPr>
          <p:nvPr/>
        </p:nvSpPr>
        <p:spPr bwMode="auto">
          <a:xfrm>
            <a:off x="0" y="4038600"/>
            <a:ext cx="457200" cy="685800"/>
          </a:xfrm>
          <a:prstGeom prst="rect">
            <a:avLst/>
          </a:prstGeom>
          <a:solidFill>
            <a:srgbClr val="C5253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29"/>
          <p:cNvSpPr>
            <a:spLocks noChangeArrowheads="1"/>
          </p:cNvSpPr>
          <p:nvPr/>
        </p:nvSpPr>
        <p:spPr bwMode="auto">
          <a:xfrm>
            <a:off x="0" y="0"/>
            <a:ext cx="457200" cy="4648200"/>
          </a:xfrm>
          <a:prstGeom prst="rect">
            <a:avLst/>
          </a:prstGeom>
          <a:solidFill>
            <a:srgbClr val="40437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30"/>
          <p:cNvSpPr>
            <a:spLocks noChangeArrowheads="1"/>
          </p:cNvSpPr>
          <p:nvPr/>
        </p:nvSpPr>
        <p:spPr bwMode="auto">
          <a:xfrm>
            <a:off x="7543800" y="990600"/>
            <a:ext cx="1295400" cy="228600"/>
          </a:xfrm>
          <a:prstGeom prst="rect">
            <a:avLst/>
          </a:prstGeom>
          <a:solidFill>
            <a:srgbClr val="61525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Line 31"/>
          <p:cNvSpPr>
            <a:spLocks noChangeShapeType="1"/>
          </p:cNvSpPr>
          <p:nvPr/>
        </p:nvSpPr>
        <p:spPr bwMode="auto">
          <a:xfrm>
            <a:off x="228600" y="990600"/>
            <a:ext cx="8534400" cy="0"/>
          </a:xfrm>
          <a:prstGeom prst="line">
            <a:avLst/>
          </a:prstGeom>
          <a:noFill/>
          <a:ln w="19050">
            <a:solidFill>
              <a:srgbClr val="9A9A9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1143000" y="152400"/>
            <a:ext cx="73914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AU" dirty="0">
              <a:solidFill>
                <a:srgbClr val="C5253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  <a:p>
            <a:pPr algn="ctr">
              <a:defRPr/>
            </a:pPr>
            <a:endParaRPr lang="en-AU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09600" y="228600"/>
            <a:ext cx="8305800" cy="685800"/>
          </a:xfrm>
          <a:solidFill>
            <a:srgbClr val="C6BFF7"/>
          </a:solidFill>
        </p:spPr>
        <p:txBody>
          <a:bodyPr>
            <a:normAutofit fontScale="90000"/>
          </a:bodyPr>
          <a:lstStyle/>
          <a:p>
            <a:pPr algn="ctr"/>
            <a:r>
              <a:rPr lang="en-AU" dirty="0" smtClean="0">
                <a:solidFill>
                  <a:srgbClr val="270D67"/>
                </a:solidFill>
                <a:effectLst/>
              </a:rPr>
              <a:t>Inclusive Practice</a:t>
            </a:r>
            <a:endParaRPr lang="en-AU" dirty="0">
              <a:solidFill>
                <a:srgbClr val="270D67"/>
              </a:solidFill>
              <a:effectLst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5562600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  <a:buBlip>
                <a:blip r:embed="rId3"/>
              </a:buBlip>
            </a:pPr>
            <a:r>
              <a:rPr lang="en-AU" sz="2400" dirty="0" smtClean="0">
                <a:latin typeface="Arial Narrow" pitchFamily="34" charset="0"/>
              </a:rPr>
              <a:t>A holistic approach to diversity in health care requires the cooperation and mutually reinforcing involvement of management, medical + other professional staff, patients, and community groups</a:t>
            </a:r>
          </a:p>
          <a:p>
            <a:pPr>
              <a:spcAft>
                <a:spcPts val="2400"/>
              </a:spcAft>
              <a:buBlip>
                <a:blip r:embed="rId3"/>
              </a:buBlip>
            </a:pPr>
            <a:r>
              <a:rPr lang="en-AU" sz="2400" dirty="0" smtClean="0">
                <a:latin typeface="Arial Narrow" pitchFamily="34" charset="0"/>
              </a:rPr>
              <a:t>The full and informed involvement of the patient is the key to inclusiveness, hence the need for an approach that maximises effective two-way communication between patient, health professional and administrator</a:t>
            </a:r>
          </a:p>
          <a:p>
            <a:pPr>
              <a:spcAft>
                <a:spcPts val="2400"/>
              </a:spcAft>
              <a:buBlip>
                <a:blip r:embed="rId3"/>
              </a:buBlip>
            </a:pPr>
            <a:r>
              <a:rPr lang="en-AU" sz="2400" dirty="0" smtClean="0">
                <a:latin typeface="Arial Narrow" pitchFamily="34" charset="0"/>
              </a:rPr>
              <a:t>Patients from CALD communities must have the assurance that they </a:t>
            </a:r>
            <a:r>
              <a:rPr lang="en-AU" sz="2400" dirty="0" smtClean="0">
                <a:solidFill>
                  <a:srgbClr val="A50021"/>
                </a:solidFill>
                <a:latin typeface="Arial Narrow" pitchFamily="34" charset="0"/>
              </a:rPr>
              <a:t>[+ their family members/friends] </a:t>
            </a:r>
            <a:r>
              <a:rPr lang="en-AU" sz="2400" dirty="0" smtClean="0">
                <a:latin typeface="Arial Narrow" pitchFamily="34" charset="0"/>
              </a:rPr>
              <a:t>can communicate in their preferred language/dialect from the first point of contact and at all levels of interaction with the organisation.</a:t>
            </a:r>
          </a:p>
          <a:p>
            <a:pPr>
              <a:spcAft>
                <a:spcPts val="1800"/>
              </a:spcAft>
              <a:buBlip>
                <a:blip r:embed="rId3"/>
              </a:buBlip>
            </a:pPr>
            <a:endParaRPr lang="en-AU" dirty="0" smtClean="0">
              <a:latin typeface="Arial Narrow" pitchFamily="34" charset="0"/>
            </a:endParaRPr>
          </a:p>
          <a:p>
            <a:pPr>
              <a:spcAft>
                <a:spcPts val="1800"/>
              </a:spcAft>
              <a:buBlip>
                <a:blip r:embed="rId3"/>
              </a:buBlip>
            </a:pPr>
            <a:endParaRPr lang="en-AU" dirty="0">
              <a:latin typeface="Arial Narrow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A86125-B99B-45BA-92D5-E7F5CD40109A}" type="slidenum">
              <a:rPr lang="en-AU" smtClean="0"/>
              <a:pPr>
                <a:defRPr/>
              </a:pPr>
              <a:t>12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8"/>
          <p:cNvSpPr>
            <a:spLocks noChangeArrowheads="1"/>
          </p:cNvSpPr>
          <p:nvPr/>
        </p:nvSpPr>
        <p:spPr bwMode="auto">
          <a:xfrm>
            <a:off x="0" y="4038600"/>
            <a:ext cx="457200" cy="685800"/>
          </a:xfrm>
          <a:prstGeom prst="rect">
            <a:avLst/>
          </a:prstGeom>
          <a:solidFill>
            <a:srgbClr val="C5253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29"/>
          <p:cNvSpPr>
            <a:spLocks noChangeArrowheads="1"/>
          </p:cNvSpPr>
          <p:nvPr/>
        </p:nvSpPr>
        <p:spPr bwMode="auto">
          <a:xfrm>
            <a:off x="0" y="0"/>
            <a:ext cx="457200" cy="4648200"/>
          </a:xfrm>
          <a:prstGeom prst="rect">
            <a:avLst/>
          </a:prstGeom>
          <a:solidFill>
            <a:srgbClr val="40437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30"/>
          <p:cNvSpPr>
            <a:spLocks noChangeArrowheads="1"/>
          </p:cNvSpPr>
          <p:nvPr/>
        </p:nvSpPr>
        <p:spPr bwMode="auto">
          <a:xfrm>
            <a:off x="7543800" y="990600"/>
            <a:ext cx="1295400" cy="228600"/>
          </a:xfrm>
          <a:prstGeom prst="rect">
            <a:avLst/>
          </a:prstGeom>
          <a:solidFill>
            <a:srgbClr val="61525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Line 31"/>
          <p:cNvSpPr>
            <a:spLocks noChangeShapeType="1"/>
          </p:cNvSpPr>
          <p:nvPr/>
        </p:nvSpPr>
        <p:spPr bwMode="auto">
          <a:xfrm>
            <a:off x="228600" y="990600"/>
            <a:ext cx="8534400" cy="0"/>
          </a:xfrm>
          <a:prstGeom prst="line">
            <a:avLst/>
          </a:prstGeom>
          <a:noFill/>
          <a:ln w="19050">
            <a:solidFill>
              <a:srgbClr val="9A9A9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1143000" y="152400"/>
            <a:ext cx="73914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AU" dirty="0">
              <a:solidFill>
                <a:srgbClr val="C5253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  <a:p>
            <a:pPr algn="ctr">
              <a:defRPr/>
            </a:pPr>
            <a:endParaRPr lang="en-AU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09600" y="228600"/>
            <a:ext cx="8305800" cy="685800"/>
          </a:xfrm>
          <a:solidFill>
            <a:srgbClr val="C6BFF7"/>
          </a:solidFill>
        </p:spPr>
        <p:txBody>
          <a:bodyPr>
            <a:normAutofit fontScale="90000"/>
          </a:bodyPr>
          <a:lstStyle/>
          <a:p>
            <a:pPr algn="ctr"/>
            <a:r>
              <a:rPr lang="en-AU" dirty="0" smtClean="0">
                <a:solidFill>
                  <a:srgbClr val="270D67"/>
                </a:solidFill>
                <a:effectLst/>
              </a:rPr>
              <a:t>Inclusive Practice</a:t>
            </a:r>
            <a:endParaRPr lang="en-AU" dirty="0">
              <a:solidFill>
                <a:srgbClr val="270D67"/>
              </a:solidFill>
              <a:effectLst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4953000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  <a:buBlip>
                <a:blip r:embed="rId3"/>
              </a:buBlip>
            </a:pPr>
            <a:r>
              <a:rPr lang="en-AU" sz="2800" dirty="0" smtClean="0">
                <a:latin typeface="Arial Narrow" pitchFamily="34" charset="0"/>
              </a:rPr>
              <a:t>Interaction should cover both the written and spoken word, both within the institution and in the various ways in which the institution publicises and explains its services.</a:t>
            </a:r>
          </a:p>
          <a:p>
            <a:pPr>
              <a:spcBef>
                <a:spcPts val="0"/>
              </a:spcBef>
              <a:spcAft>
                <a:spcPts val="800"/>
              </a:spcAft>
              <a:buBlip>
                <a:blip r:embed="rId3"/>
              </a:buBlip>
            </a:pPr>
            <a:r>
              <a:rPr lang="en-AU" sz="2800" dirty="0" smtClean="0">
                <a:latin typeface="Arial Narrow" pitchFamily="34" charset="0"/>
              </a:rPr>
              <a:t>For this two-way communication to be effective and satisfying, it must be based on:</a:t>
            </a:r>
          </a:p>
          <a:p>
            <a:pPr marL="901700" indent="-279400">
              <a:spcBef>
                <a:spcPts val="0"/>
              </a:spcBef>
              <a:spcAft>
                <a:spcPts val="800"/>
              </a:spcAft>
              <a:buClr>
                <a:srgbClr val="270D67"/>
              </a:buClr>
              <a:buSzPct val="101000"/>
              <a:buFont typeface="Wingdings" pitchFamily="2" charset="2"/>
              <a:buChar char="§"/>
            </a:pPr>
            <a:r>
              <a:rPr lang="en-AU" dirty="0" smtClean="0">
                <a:latin typeface="Arial Narrow" pitchFamily="34" charset="0"/>
              </a:rPr>
              <a:t>	</a:t>
            </a:r>
            <a:r>
              <a:rPr lang="en-AU" sz="2400" dirty="0" smtClean="0">
                <a:latin typeface="Arial Narrow" pitchFamily="34" charset="0"/>
              </a:rPr>
              <a:t>the best available information</a:t>
            </a:r>
          </a:p>
          <a:p>
            <a:pPr marL="901700" indent="-279400">
              <a:spcBef>
                <a:spcPts val="0"/>
              </a:spcBef>
              <a:spcAft>
                <a:spcPts val="800"/>
              </a:spcAft>
              <a:buClr>
                <a:srgbClr val="270D67"/>
              </a:buClr>
              <a:buSzPct val="101000"/>
              <a:buFont typeface="Wingdings" pitchFamily="2" charset="2"/>
              <a:buChar char="§"/>
            </a:pPr>
            <a:r>
              <a:rPr lang="en-AU" sz="2400" dirty="0" smtClean="0">
                <a:latin typeface="Arial Narrow" pitchFamily="34" charset="0"/>
              </a:rPr>
              <a:t>	the active advice and involvement of the relevant community groups and organisations</a:t>
            </a:r>
          </a:p>
          <a:p>
            <a:pPr marL="901700" indent="-279400">
              <a:spcBef>
                <a:spcPts val="0"/>
              </a:spcBef>
              <a:spcAft>
                <a:spcPts val="800"/>
              </a:spcAft>
              <a:buClr>
                <a:srgbClr val="270D67"/>
              </a:buClr>
              <a:buSzPct val="101000"/>
              <a:buFont typeface="Wingdings" pitchFamily="2" charset="2"/>
              <a:buChar char="§"/>
            </a:pPr>
            <a:r>
              <a:rPr lang="en-AU" sz="2400" dirty="0" smtClean="0">
                <a:latin typeface="Arial Narrow" pitchFamily="34" charset="0"/>
              </a:rPr>
              <a:t>a well functioning community advisory committee</a:t>
            </a:r>
          </a:p>
          <a:p>
            <a:pPr marL="901700" indent="-279400">
              <a:spcBef>
                <a:spcPts val="0"/>
              </a:spcBef>
              <a:spcAft>
                <a:spcPts val="800"/>
              </a:spcAft>
              <a:buClr>
                <a:srgbClr val="270D67"/>
              </a:buClr>
              <a:buSzPct val="101000"/>
              <a:buFont typeface="Wingdings" pitchFamily="2" charset="2"/>
              <a:buChar char="§"/>
            </a:pPr>
            <a:r>
              <a:rPr lang="en-AU" sz="2400" dirty="0" smtClean="0">
                <a:latin typeface="Arial Narrow" pitchFamily="34" charset="0"/>
              </a:rPr>
              <a:t>quality review mechanisms</a:t>
            </a:r>
          </a:p>
          <a:p>
            <a:pPr marL="812800" indent="-190500">
              <a:spcAft>
                <a:spcPts val="2400"/>
              </a:spcAft>
              <a:buClr>
                <a:srgbClr val="270D67"/>
              </a:buClr>
              <a:buSzPct val="101000"/>
              <a:buFont typeface="Wingdings" pitchFamily="2" charset="2"/>
              <a:buChar char="§"/>
            </a:pPr>
            <a:endParaRPr lang="en-AU" dirty="0">
              <a:latin typeface="Arial Narrow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A86125-B99B-45BA-92D5-E7F5CD40109A}" type="slidenum">
              <a:rPr lang="en-AU" smtClean="0"/>
              <a:pPr>
                <a:defRPr/>
              </a:pPr>
              <a:t>13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6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8"/>
          <p:cNvSpPr>
            <a:spLocks noChangeArrowheads="1"/>
          </p:cNvSpPr>
          <p:nvPr/>
        </p:nvSpPr>
        <p:spPr bwMode="auto">
          <a:xfrm>
            <a:off x="0" y="4038600"/>
            <a:ext cx="457200" cy="685800"/>
          </a:xfrm>
          <a:prstGeom prst="rect">
            <a:avLst/>
          </a:prstGeom>
          <a:solidFill>
            <a:srgbClr val="C5253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29"/>
          <p:cNvSpPr>
            <a:spLocks noChangeArrowheads="1"/>
          </p:cNvSpPr>
          <p:nvPr/>
        </p:nvSpPr>
        <p:spPr bwMode="auto">
          <a:xfrm>
            <a:off x="0" y="0"/>
            <a:ext cx="457200" cy="4648200"/>
          </a:xfrm>
          <a:prstGeom prst="rect">
            <a:avLst/>
          </a:prstGeom>
          <a:solidFill>
            <a:srgbClr val="40437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30"/>
          <p:cNvSpPr>
            <a:spLocks noChangeArrowheads="1"/>
          </p:cNvSpPr>
          <p:nvPr/>
        </p:nvSpPr>
        <p:spPr bwMode="auto">
          <a:xfrm>
            <a:off x="7543800" y="990600"/>
            <a:ext cx="1295400" cy="228600"/>
          </a:xfrm>
          <a:prstGeom prst="rect">
            <a:avLst/>
          </a:prstGeom>
          <a:solidFill>
            <a:srgbClr val="61525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Line 31"/>
          <p:cNvSpPr>
            <a:spLocks noChangeShapeType="1"/>
          </p:cNvSpPr>
          <p:nvPr/>
        </p:nvSpPr>
        <p:spPr bwMode="auto">
          <a:xfrm>
            <a:off x="228600" y="990600"/>
            <a:ext cx="8534400" cy="0"/>
          </a:xfrm>
          <a:prstGeom prst="line">
            <a:avLst/>
          </a:prstGeom>
          <a:noFill/>
          <a:ln w="19050">
            <a:solidFill>
              <a:srgbClr val="9A9A9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1143000" y="152400"/>
            <a:ext cx="73914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AU" dirty="0">
              <a:solidFill>
                <a:srgbClr val="C5253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  <a:p>
            <a:pPr algn="ctr">
              <a:defRPr/>
            </a:pPr>
            <a:endParaRPr lang="en-AU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09600" y="228600"/>
            <a:ext cx="8305800" cy="685800"/>
          </a:xfrm>
          <a:solidFill>
            <a:srgbClr val="C6BFF7"/>
          </a:solidFill>
        </p:spPr>
        <p:txBody>
          <a:bodyPr>
            <a:normAutofit fontScale="90000"/>
          </a:bodyPr>
          <a:lstStyle/>
          <a:p>
            <a:pPr algn="ctr"/>
            <a:r>
              <a:rPr lang="en-AU" dirty="0" smtClean="0">
                <a:solidFill>
                  <a:srgbClr val="270D67"/>
                </a:solidFill>
                <a:effectLst/>
              </a:rPr>
              <a:t>Staff Development</a:t>
            </a:r>
            <a:endParaRPr lang="en-AU" dirty="0">
              <a:solidFill>
                <a:srgbClr val="270D67"/>
              </a:solidFill>
              <a:effectLst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343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  <a:buBlip>
                <a:blip r:embed="rId3"/>
              </a:buBlip>
            </a:pPr>
            <a:r>
              <a:rPr lang="en-AU" sz="2460" dirty="0" smtClean="0">
                <a:latin typeface="Arial Narrow" pitchFamily="34" charset="0"/>
              </a:rPr>
              <a:t>All staff should receive basic training in cross-cultural communication</a:t>
            </a:r>
          </a:p>
          <a:p>
            <a:pPr>
              <a:spcBef>
                <a:spcPts val="0"/>
              </a:spcBef>
              <a:spcAft>
                <a:spcPts val="2400"/>
              </a:spcAft>
              <a:buBlip>
                <a:blip r:embed="rId3"/>
              </a:buBlip>
            </a:pPr>
            <a:r>
              <a:rPr lang="en-AU" sz="2460" dirty="0" smtClean="0">
                <a:latin typeface="Arial Narrow" pitchFamily="34" charset="0"/>
              </a:rPr>
              <a:t>Staff who have extensive dealings with patients and families of culturally diverse backgrounds (including frontline staff) should receive supplementary capacity building</a:t>
            </a:r>
          </a:p>
          <a:p>
            <a:pPr>
              <a:spcBef>
                <a:spcPts val="0"/>
              </a:spcBef>
              <a:spcAft>
                <a:spcPts val="2400"/>
              </a:spcAft>
              <a:buBlip>
                <a:blip r:embed="rId3"/>
              </a:buBlip>
            </a:pPr>
            <a:r>
              <a:rPr lang="en-AU" sz="2460" dirty="0" smtClean="0">
                <a:latin typeface="Arial Narrow" pitchFamily="34" charset="0"/>
              </a:rPr>
              <a:t>For such staff cultural diversity skills should be considered a core competence – and should be integrated into recruitment policies, application processes and selection procedures</a:t>
            </a:r>
            <a:endParaRPr lang="en-AU" dirty="0">
              <a:latin typeface="Arial Narrow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A86125-B99B-45BA-92D5-E7F5CD40109A}" type="slidenum">
              <a:rPr lang="en-AU" smtClean="0"/>
              <a:pPr>
                <a:defRPr/>
              </a:pPr>
              <a:t>14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8"/>
          <p:cNvSpPr>
            <a:spLocks noChangeArrowheads="1"/>
          </p:cNvSpPr>
          <p:nvPr/>
        </p:nvSpPr>
        <p:spPr bwMode="auto">
          <a:xfrm>
            <a:off x="0" y="4038600"/>
            <a:ext cx="457200" cy="685800"/>
          </a:xfrm>
          <a:prstGeom prst="rect">
            <a:avLst/>
          </a:prstGeom>
          <a:solidFill>
            <a:srgbClr val="C5253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29"/>
          <p:cNvSpPr>
            <a:spLocks noChangeArrowheads="1"/>
          </p:cNvSpPr>
          <p:nvPr/>
        </p:nvSpPr>
        <p:spPr bwMode="auto">
          <a:xfrm>
            <a:off x="0" y="0"/>
            <a:ext cx="457200" cy="4648200"/>
          </a:xfrm>
          <a:prstGeom prst="rect">
            <a:avLst/>
          </a:prstGeom>
          <a:solidFill>
            <a:srgbClr val="40437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30"/>
          <p:cNvSpPr>
            <a:spLocks noChangeArrowheads="1"/>
          </p:cNvSpPr>
          <p:nvPr/>
        </p:nvSpPr>
        <p:spPr bwMode="auto">
          <a:xfrm>
            <a:off x="7543800" y="990600"/>
            <a:ext cx="1295400" cy="228600"/>
          </a:xfrm>
          <a:prstGeom prst="rect">
            <a:avLst/>
          </a:prstGeom>
          <a:solidFill>
            <a:srgbClr val="61525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Line 31"/>
          <p:cNvSpPr>
            <a:spLocks noChangeShapeType="1"/>
          </p:cNvSpPr>
          <p:nvPr/>
        </p:nvSpPr>
        <p:spPr bwMode="auto">
          <a:xfrm>
            <a:off x="228600" y="990600"/>
            <a:ext cx="8534400" cy="0"/>
          </a:xfrm>
          <a:prstGeom prst="line">
            <a:avLst/>
          </a:prstGeom>
          <a:noFill/>
          <a:ln w="19050">
            <a:solidFill>
              <a:srgbClr val="9A9A9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1143000" y="152400"/>
            <a:ext cx="73914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AU" dirty="0">
              <a:solidFill>
                <a:srgbClr val="C5253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  <a:p>
            <a:pPr algn="ctr">
              <a:defRPr/>
            </a:pPr>
            <a:endParaRPr lang="en-AU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09600" y="228600"/>
            <a:ext cx="8305800" cy="685800"/>
          </a:xfrm>
          <a:solidFill>
            <a:srgbClr val="C6BFF7"/>
          </a:solidFill>
        </p:spPr>
        <p:txBody>
          <a:bodyPr>
            <a:normAutofit fontScale="90000"/>
          </a:bodyPr>
          <a:lstStyle/>
          <a:p>
            <a:pPr algn="ctr"/>
            <a:r>
              <a:rPr lang="en-AU" dirty="0" smtClean="0">
                <a:solidFill>
                  <a:srgbClr val="270D67"/>
                </a:solidFill>
                <a:effectLst/>
              </a:rPr>
              <a:t>Staff Development</a:t>
            </a:r>
            <a:endParaRPr lang="en-AU" dirty="0">
              <a:solidFill>
                <a:srgbClr val="270D67"/>
              </a:solidFill>
              <a:effectLst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09600" y="1143000"/>
            <a:ext cx="8305800" cy="5257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AU" sz="2800" dirty="0" smtClean="0">
                <a:latin typeface="Arial Narrow" pitchFamily="34" charset="0"/>
              </a:rPr>
              <a:t>Cultural responsiveness staff training needs should be clearly identified, expertly provided and periodically evaluated </a:t>
            </a:r>
          </a:p>
          <a:p>
            <a:pPr>
              <a:spcBef>
                <a:spcPts val="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AU" dirty="0" smtClean="0">
                <a:latin typeface="Arial Narrow" pitchFamily="34" charset="0"/>
              </a:rPr>
              <a:t>Training is especially needed in the following areas:</a:t>
            </a:r>
          </a:p>
          <a:p>
            <a:pPr marL="901700" indent="-368300">
              <a:spcBef>
                <a:spcPts val="0"/>
              </a:spcBef>
              <a:spcAft>
                <a:spcPts val="600"/>
              </a:spcAft>
              <a:buClr>
                <a:srgbClr val="270D67"/>
              </a:buClr>
              <a:buSzPct val="98000"/>
              <a:buFont typeface="Wingdings" pitchFamily="2" charset="2"/>
              <a:buChar char="§"/>
            </a:pPr>
            <a:r>
              <a:rPr lang="en-AU" sz="2400" dirty="0" smtClean="0">
                <a:latin typeface="Arial Narrow" pitchFamily="34" charset="0"/>
              </a:rPr>
              <a:t>Understanding of cultural and religious sensitivities – particularly for those communities that are heavily represented in Melbourne</a:t>
            </a:r>
          </a:p>
          <a:p>
            <a:pPr marL="901700" indent="-368300">
              <a:spcBef>
                <a:spcPts val="0"/>
              </a:spcBef>
              <a:spcAft>
                <a:spcPts val="600"/>
              </a:spcAft>
              <a:buClr>
                <a:srgbClr val="270D67"/>
              </a:buClr>
              <a:buSzPct val="98000"/>
              <a:buFont typeface="Wingdings" pitchFamily="2" charset="2"/>
              <a:buChar char="§"/>
            </a:pPr>
            <a:r>
              <a:rPr lang="en-AU" sz="2400" dirty="0" smtClean="0">
                <a:latin typeface="Arial Narrow" pitchFamily="34" charset="0"/>
              </a:rPr>
              <a:t>How to provide meaningful information to – and elicit sensitive information from – patients (+ their families and friends)</a:t>
            </a:r>
          </a:p>
          <a:p>
            <a:pPr marL="901700" indent="-368300">
              <a:spcBef>
                <a:spcPts val="0"/>
              </a:spcBef>
              <a:spcAft>
                <a:spcPts val="600"/>
              </a:spcAft>
              <a:buClr>
                <a:srgbClr val="270D67"/>
              </a:buClr>
              <a:buSzPct val="98000"/>
              <a:buFont typeface="Wingdings" pitchFamily="2" charset="2"/>
              <a:buChar char="§"/>
            </a:pPr>
            <a:r>
              <a:rPr lang="en-AU" sz="2400" dirty="0" smtClean="0">
                <a:latin typeface="Arial Narrow" pitchFamily="34" charset="0"/>
              </a:rPr>
              <a:t>	How to handle cases of low level literacy – where the spoken work + pictorial information become decisive</a:t>
            </a:r>
          </a:p>
          <a:p>
            <a:pPr marL="901700" indent="-368300">
              <a:spcBef>
                <a:spcPts val="0"/>
              </a:spcBef>
              <a:spcAft>
                <a:spcPts val="600"/>
              </a:spcAft>
              <a:buClr>
                <a:srgbClr val="270D67"/>
              </a:buClr>
              <a:buSzPct val="98000"/>
              <a:buFont typeface="Wingdings" pitchFamily="2" charset="2"/>
              <a:buChar char="§"/>
            </a:pPr>
            <a:r>
              <a:rPr lang="en-AU" sz="2400" dirty="0" smtClean="0">
                <a:latin typeface="Arial Narrow" pitchFamily="34" charset="0"/>
              </a:rPr>
              <a:t>Areas of particular sensitivity and complexity: e.g. mental health, adolescence, indigenous health. </a:t>
            </a:r>
            <a:endParaRPr lang="en-AU" dirty="0">
              <a:latin typeface="Arial Narrow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A86125-B99B-45BA-92D5-E7F5CD40109A}" type="slidenum">
              <a:rPr lang="en-AU" smtClean="0"/>
              <a:pPr>
                <a:defRPr/>
              </a:pPr>
              <a:t>15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6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8"/>
          <p:cNvSpPr>
            <a:spLocks noChangeArrowheads="1"/>
          </p:cNvSpPr>
          <p:nvPr/>
        </p:nvSpPr>
        <p:spPr bwMode="auto">
          <a:xfrm>
            <a:off x="0" y="4038600"/>
            <a:ext cx="457200" cy="685800"/>
          </a:xfrm>
          <a:prstGeom prst="rect">
            <a:avLst/>
          </a:prstGeom>
          <a:solidFill>
            <a:srgbClr val="C5253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29"/>
          <p:cNvSpPr>
            <a:spLocks noChangeArrowheads="1"/>
          </p:cNvSpPr>
          <p:nvPr/>
        </p:nvSpPr>
        <p:spPr bwMode="auto">
          <a:xfrm>
            <a:off x="0" y="0"/>
            <a:ext cx="457200" cy="4648200"/>
          </a:xfrm>
          <a:prstGeom prst="rect">
            <a:avLst/>
          </a:prstGeom>
          <a:solidFill>
            <a:srgbClr val="40437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30"/>
          <p:cNvSpPr>
            <a:spLocks noChangeArrowheads="1"/>
          </p:cNvSpPr>
          <p:nvPr/>
        </p:nvSpPr>
        <p:spPr bwMode="auto">
          <a:xfrm>
            <a:off x="7543800" y="990600"/>
            <a:ext cx="1295400" cy="228600"/>
          </a:xfrm>
          <a:prstGeom prst="rect">
            <a:avLst/>
          </a:prstGeom>
          <a:solidFill>
            <a:srgbClr val="61525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Line 31"/>
          <p:cNvSpPr>
            <a:spLocks noChangeShapeType="1"/>
          </p:cNvSpPr>
          <p:nvPr/>
        </p:nvSpPr>
        <p:spPr bwMode="auto">
          <a:xfrm>
            <a:off x="228600" y="990600"/>
            <a:ext cx="8534400" cy="0"/>
          </a:xfrm>
          <a:prstGeom prst="line">
            <a:avLst/>
          </a:prstGeom>
          <a:noFill/>
          <a:ln w="19050">
            <a:solidFill>
              <a:srgbClr val="9A9A9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1143000" y="152400"/>
            <a:ext cx="73914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AU" dirty="0">
              <a:solidFill>
                <a:srgbClr val="C5253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  <a:p>
            <a:pPr algn="ctr">
              <a:defRPr/>
            </a:pPr>
            <a:endParaRPr lang="en-AU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09600" y="228600"/>
            <a:ext cx="8305800" cy="685800"/>
          </a:xfrm>
          <a:solidFill>
            <a:srgbClr val="C6BFF7"/>
          </a:solidFill>
        </p:spPr>
        <p:txBody>
          <a:bodyPr>
            <a:normAutofit fontScale="90000"/>
          </a:bodyPr>
          <a:lstStyle/>
          <a:p>
            <a:pPr algn="ctr"/>
            <a:r>
              <a:rPr lang="en-AU" dirty="0" smtClean="0">
                <a:solidFill>
                  <a:srgbClr val="270D67"/>
                </a:solidFill>
                <a:effectLst/>
              </a:rPr>
              <a:t>Evaluation</a:t>
            </a:r>
            <a:endParaRPr lang="en-AU" dirty="0">
              <a:solidFill>
                <a:srgbClr val="270D67"/>
              </a:solidFill>
              <a:effectLst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85800" y="12192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Blip>
                <a:blip r:embed="rId3"/>
              </a:buBlip>
            </a:pPr>
            <a:r>
              <a:rPr lang="en-AU" dirty="0" smtClean="0">
                <a:latin typeface="Arial Narrow" pitchFamily="34" charset="0"/>
              </a:rPr>
              <a:t>The key to building capacity in cultural responsiveness lies in evaluation that is:</a:t>
            </a:r>
          </a:p>
          <a:p>
            <a:pPr marL="901700" indent="-279400">
              <a:spcBef>
                <a:spcPts val="0"/>
              </a:spcBef>
              <a:spcAft>
                <a:spcPts val="1200"/>
              </a:spcAft>
              <a:buClr>
                <a:srgbClr val="270D67"/>
              </a:buClr>
              <a:buSzPct val="98000"/>
              <a:buFont typeface="Wingdings" pitchFamily="2" charset="2"/>
              <a:buChar char="§"/>
            </a:pPr>
            <a:r>
              <a:rPr lang="en-AU" sz="2400" dirty="0" smtClean="0">
                <a:latin typeface="Arial Narrow" pitchFamily="34" charset="0"/>
              </a:rPr>
              <a:t>Regularly undertaken</a:t>
            </a:r>
          </a:p>
          <a:p>
            <a:pPr marL="901700" indent="-279400">
              <a:spcBef>
                <a:spcPts val="0"/>
              </a:spcBef>
              <a:spcAft>
                <a:spcPts val="1200"/>
              </a:spcAft>
              <a:buClr>
                <a:srgbClr val="270D67"/>
              </a:buClr>
              <a:buSzPct val="98000"/>
              <a:buFont typeface="Wingdings" pitchFamily="2" charset="2"/>
              <a:buChar char="§"/>
            </a:pPr>
            <a:r>
              <a:rPr lang="en-AU" sz="2400" dirty="0" smtClean="0">
                <a:latin typeface="Arial Narrow" pitchFamily="34" charset="0"/>
              </a:rPr>
              <a:t>Covers all aspects of health care planning, delivery, education, training and research</a:t>
            </a:r>
          </a:p>
          <a:p>
            <a:pPr marL="901700" indent="-2794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270D67"/>
              </a:buClr>
              <a:buSzPct val="98000"/>
              <a:buFont typeface="Wingdings" pitchFamily="2" charset="2"/>
              <a:buChar char="§"/>
            </a:pPr>
            <a:r>
              <a:rPr lang="en-AU" sz="2400" dirty="0" smtClean="0">
                <a:latin typeface="Arial Narrow" pitchFamily="34" charset="0"/>
              </a:rPr>
              <a:t>	Receives input from all stakeholders:  medical and nursing staff, administrators, patients and their families, community groups and organisations – including </a:t>
            </a:r>
            <a:r>
              <a:rPr lang="en-AU" sz="2400" u="sng" dirty="0" smtClean="0">
                <a:latin typeface="Arial Narrow" pitchFamily="34" charset="0"/>
              </a:rPr>
              <a:t>interactive input</a:t>
            </a:r>
          </a:p>
          <a:p>
            <a:pPr marL="444500" indent="-355600">
              <a:lnSpc>
                <a:spcPct val="120000"/>
              </a:lnSpc>
              <a:spcAft>
                <a:spcPts val="1200"/>
              </a:spcAft>
              <a:buClr>
                <a:srgbClr val="270D67"/>
              </a:buClr>
              <a:buSzPct val="72000"/>
              <a:buBlip>
                <a:blip r:embed="rId3"/>
              </a:buBlip>
            </a:pPr>
            <a:r>
              <a:rPr lang="en-AU" sz="2800" dirty="0" smtClean="0">
                <a:latin typeface="Arial Narrow" pitchFamily="34" charset="0"/>
              </a:rPr>
              <a:t>At least key elements of the evaluation process should be conducted by external assessors known for their </a:t>
            </a:r>
            <a:r>
              <a:rPr lang="en-AU" sz="2800" dirty="0" smtClean="0">
                <a:solidFill>
                  <a:srgbClr val="A50021"/>
                </a:solidFill>
                <a:latin typeface="Arial Narrow" pitchFamily="34" charset="0"/>
              </a:rPr>
              <a:t>expertise in diversity management and capacity for cultural empathy.</a:t>
            </a:r>
          </a:p>
          <a:p>
            <a:pPr>
              <a:spcAft>
                <a:spcPts val="1800"/>
              </a:spcAft>
              <a:buBlip>
                <a:blip r:embed="rId3"/>
              </a:buBlip>
            </a:pPr>
            <a:endParaRPr lang="en-AU" dirty="0" smtClean="0">
              <a:latin typeface="Arial Narrow" pitchFamily="34" charset="0"/>
            </a:endParaRPr>
          </a:p>
          <a:p>
            <a:pPr>
              <a:spcAft>
                <a:spcPts val="1800"/>
              </a:spcAft>
              <a:buBlip>
                <a:blip r:embed="rId3"/>
              </a:buBlip>
            </a:pPr>
            <a:endParaRPr lang="en-AU" dirty="0">
              <a:latin typeface="Arial Narrow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A86125-B99B-45BA-92D5-E7F5CD40109A}" type="slidenum">
              <a:rPr lang="en-AU" smtClean="0"/>
              <a:pPr>
                <a:defRPr/>
              </a:pPr>
              <a:t>16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8"/>
          <p:cNvSpPr>
            <a:spLocks noChangeArrowheads="1"/>
          </p:cNvSpPr>
          <p:nvPr/>
        </p:nvSpPr>
        <p:spPr bwMode="auto">
          <a:xfrm>
            <a:off x="0" y="4038600"/>
            <a:ext cx="457200" cy="685800"/>
          </a:xfrm>
          <a:prstGeom prst="rect">
            <a:avLst/>
          </a:prstGeom>
          <a:solidFill>
            <a:srgbClr val="C5253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29"/>
          <p:cNvSpPr>
            <a:spLocks noChangeArrowheads="1"/>
          </p:cNvSpPr>
          <p:nvPr/>
        </p:nvSpPr>
        <p:spPr bwMode="auto">
          <a:xfrm>
            <a:off x="0" y="0"/>
            <a:ext cx="457200" cy="4648200"/>
          </a:xfrm>
          <a:prstGeom prst="rect">
            <a:avLst/>
          </a:prstGeom>
          <a:solidFill>
            <a:srgbClr val="40437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30"/>
          <p:cNvSpPr>
            <a:spLocks noChangeArrowheads="1"/>
          </p:cNvSpPr>
          <p:nvPr/>
        </p:nvSpPr>
        <p:spPr bwMode="auto">
          <a:xfrm>
            <a:off x="7543800" y="990600"/>
            <a:ext cx="1295400" cy="228600"/>
          </a:xfrm>
          <a:prstGeom prst="rect">
            <a:avLst/>
          </a:prstGeom>
          <a:solidFill>
            <a:srgbClr val="61525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Line 31"/>
          <p:cNvSpPr>
            <a:spLocks noChangeShapeType="1"/>
          </p:cNvSpPr>
          <p:nvPr/>
        </p:nvSpPr>
        <p:spPr bwMode="auto">
          <a:xfrm>
            <a:off x="228600" y="990600"/>
            <a:ext cx="8534400" cy="0"/>
          </a:xfrm>
          <a:prstGeom prst="line">
            <a:avLst/>
          </a:prstGeom>
          <a:noFill/>
          <a:ln w="19050">
            <a:solidFill>
              <a:srgbClr val="9A9A9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1143000" y="152400"/>
            <a:ext cx="73914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AU" dirty="0">
              <a:solidFill>
                <a:srgbClr val="C5253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  <a:p>
            <a:pPr algn="ctr">
              <a:defRPr/>
            </a:pPr>
            <a:endParaRPr lang="en-AU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09600" y="228600"/>
            <a:ext cx="8305800" cy="685800"/>
          </a:xfrm>
          <a:solidFill>
            <a:srgbClr val="C6BFF7"/>
          </a:solidFill>
        </p:spPr>
        <p:txBody>
          <a:bodyPr>
            <a:normAutofit fontScale="90000"/>
          </a:bodyPr>
          <a:lstStyle/>
          <a:p>
            <a:pPr algn="ctr"/>
            <a:r>
              <a:rPr lang="en-AU" dirty="0" smtClean="0">
                <a:solidFill>
                  <a:srgbClr val="270D67"/>
                </a:solidFill>
                <a:effectLst/>
              </a:rPr>
              <a:t>A Bright Future is Possible</a:t>
            </a:r>
            <a:endParaRPr lang="en-AU" dirty="0">
              <a:solidFill>
                <a:srgbClr val="270D67"/>
              </a:solidFill>
              <a:effectLst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85800" y="1143000"/>
            <a:ext cx="8229600" cy="5715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Blip>
                <a:blip r:embed="rId3"/>
              </a:buBlip>
            </a:pPr>
            <a:r>
              <a:rPr lang="en-AU" sz="2600" dirty="0" smtClean="0">
                <a:latin typeface="Arial Narrow" pitchFamily="34" charset="0"/>
              </a:rPr>
              <a:t>Health Care in Australia generally, and Melbourne in particular, has the opportunity to develop an outstanding reputation in the servicing of our CALD communities</a:t>
            </a:r>
          </a:p>
          <a:p>
            <a:pPr>
              <a:spcBef>
                <a:spcPts val="0"/>
              </a:spcBef>
              <a:spcAft>
                <a:spcPts val="1200"/>
              </a:spcAft>
              <a:buBlip>
                <a:blip r:embed="rId3"/>
              </a:buBlip>
            </a:pPr>
            <a:r>
              <a:rPr lang="en-AU" sz="2600" dirty="0" smtClean="0">
                <a:latin typeface="Arial Narrow" pitchFamily="34" charset="0"/>
              </a:rPr>
              <a:t>For this to be done well it requires the cooperative interaction of major health providers </a:t>
            </a:r>
            <a:r>
              <a:rPr lang="en-AU" sz="2600" dirty="0" smtClean="0">
                <a:solidFill>
                  <a:srgbClr val="A50021"/>
                </a:solidFill>
                <a:latin typeface="Arial Narrow" pitchFamily="34" charset="0"/>
              </a:rPr>
              <a:t>&amp; importantly community &amp; multicultural organisations.</a:t>
            </a:r>
          </a:p>
          <a:p>
            <a:pPr>
              <a:spcBef>
                <a:spcPts val="0"/>
              </a:spcBef>
              <a:spcAft>
                <a:spcPts val="1200"/>
              </a:spcAft>
              <a:buBlip>
                <a:blip r:embed="rId3"/>
              </a:buBlip>
            </a:pPr>
            <a:endParaRPr lang="en-AU" sz="2600" dirty="0" smtClean="0">
              <a:latin typeface="Arial Narrow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Blip>
                <a:blip r:embed="rId3"/>
              </a:buBlip>
            </a:pPr>
            <a:endParaRPr lang="en-AU" sz="2600" dirty="0" smtClean="0">
              <a:latin typeface="Arial Narrow" pitchFamily="34" charset="0"/>
            </a:endParaRPr>
          </a:p>
          <a:p>
            <a:pPr>
              <a:lnSpc>
                <a:spcPct val="120000"/>
              </a:lnSpc>
              <a:spcAft>
                <a:spcPts val="1800"/>
              </a:spcAft>
              <a:buBlip>
                <a:blip r:embed="rId3"/>
              </a:buBlip>
            </a:pPr>
            <a:endParaRPr lang="en-AU" dirty="0" smtClean="0">
              <a:latin typeface="Arial Narrow" pitchFamily="34" charset="0"/>
            </a:endParaRPr>
          </a:p>
          <a:p>
            <a:pPr>
              <a:spcAft>
                <a:spcPts val="1800"/>
              </a:spcAft>
              <a:buBlip>
                <a:blip r:embed="rId3"/>
              </a:buBlip>
            </a:pPr>
            <a:endParaRPr lang="en-AU" dirty="0" smtClean="0">
              <a:latin typeface="Arial Narrow" pitchFamily="34" charset="0"/>
            </a:endParaRPr>
          </a:p>
          <a:p>
            <a:pPr>
              <a:spcAft>
                <a:spcPts val="1800"/>
              </a:spcAft>
              <a:buBlip>
                <a:blip r:embed="rId3"/>
              </a:buBlip>
            </a:pPr>
            <a:endParaRPr lang="en-AU" dirty="0">
              <a:latin typeface="Arial Narrow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A86125-B99B-45BA-92D5-E7F5CD40109A}" type="slidenum">
              <a:rPr lang="en-AU" smtClean="0"/>
              <a:pPr>
                <a:defRPr/>
              </a:pPr>
              <a:t>17</a:t>
            </a:fld>
            <a:endParaRPr lang="en-AU"/>
          </a:p>
        </p:txBody>
      </p:sp>
      <p:sp>
        <p:nvSpPr>
          <p:cNvPr id="13" name="Rounded Rectangle 12"/>
          <p:cNvSpPr/>
          <p:nvPr/>
        </p:nvSpPr>
        <p:spPr>
          <a:xfrm>
            <a:off x="990600" y="3886200"/>
            <a:ext cx="7772400" cy="2514600"/>
          </a:xfrm>
          <a:prstGeom prst="roundRect">
            <a:avLst/>
          </a:prstGeom>
          <a:solidFill>
            <a:srgbClr val="D3D5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2400" i="1" dirty="0" smtClean="0">
                <a:solidFill>
                  <a:srgbClr val="270D67"/>
                </a:solidFill>
                <a:latin typeface="Arial Narrow" pitchFamily="34" charset="0"/>
              </a:rPr>
              <a:t>If the efforts and enthusiasm of health service providers are adequately supported by government at all levels, by professional associations and our legal and educational institutions, 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AU" sz="2400" i="1" dirty="0" smtClean="0">
                <a:solidFill>
                  <a:srgbClr val="270D67"/>
                </a:solidFill>
                <a:latin typeface="Arial Narrow" pitchFamily="34" charset="0"/>
              </a:rPr>
              <a:t>then we can confidently set out to surpass even</a:t>
            </a:r>
          </a:p>
          <a:p>
            <a:pPr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AU" sz="2400" i="1" dirty="0" smtClean="0">
                <a:solidFill>
                  <a:srgbClr val="A50021"/>
                </a:solidFill>
                <a:latin typeface="Arial Narrow" pitchFamily="34" charset="0"/>
              </a:rPr>
              <a:t>the highest expectations of excellence in cultural responsiveness.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8"/>
          <p:cNvSpPr>
            <a:spLocks noChangeArrowheads="1"/>
          </p:cNvSpPr>
          <p:nvPr/>
        </p:nvSpPr>
        <p:spPr bwMode="auto">
          <a:xfrm>
            <a:off x="0" y="4038600"/>
            <a:ext cx="457200" cy="685800"/>
          </a:xfrm>
          <a:prstGeom prst="rect">
            <a:avLst/>
          </a:prstGeom>
          <a:solidFill>
            <a:srgbClr val="C5253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29"/>
          <p:cNvSpPr>
            <a:spLocks noChangeArrowheads="1"/>
          </p:cNvSpPr>
          <p:nvPr/>
        </p:nvSpPr>
        <p:spPr bwMode="auto">
          <a:xfrm>
            <a:off x="0" y="0"/>
            <a:ext cx="457200" cy="4648200"/>
          </a:xfrm>
          <a:prstGeom prst="rect">
            <a:avLst/>
          </a:prstGeom>
          <a:solidFill>
            <a:srgbClr val="40437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30"/>
          <p:cNvSpPr>
            <a:spLocks noChangeArrowheads="1"/>
          </p:cNvSpPr>
          <p:nvPr/>
        </p:nvSpPr>
        <p:spPr bwMode="auto">
          <a:xfrm>
            <a:off x="7543800" y="990600"/>
            <a:ext cx="1295400" cy="228600"/>
          </a:xfrm>
          <a:prstGeom prst="rect">
            <a:avLst/>
          </a:prstGeom>
          <a:solidFill>
            <a:srgbClr val="61525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Line 31"/>
          <p:cNvSpPr>
            <a:spLocks noChangeShapeType="1"/>
          </p:cNvSpPr>
          <p:nvPr/>
        </p:nvSpPr>
        <p:spPr bwMode="auto">
          <a:xfrm>
            <a:off x="228600" y="990600"/>
            <a:ext cx="8534400" cy="0"/>
          </a:xfrm>
          <a:prstGeom prst="line">
            <a:avLst/>
          </a:prstGeom>
          <a:noFill/>
          <a:ln w="19050">
            <a:solidFill>
              <a:srgbClr val="9A9A9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609600"/>
          </a:xfrm>
          <a:solidFill>
            <a:srgbClr val="C6BFF7"/>
          </a:solidFill>
        </p:spPr>
        <p:txBody>
          <a:bodyPr>
            <a:normAutofit fontScale="90000"/>
          </a:bodyPr>
          <a:lstStyle/>
          <a:p>
            <a:pPr algn="ctr"/>
            <a:r>
              <a:rPr lang="en-AU" dirty="0" smtClean="0">
                <a:solidFill>
                  <a:srgbClr val="372C60"/>
                </a:solidFill>
              </a:rPr>
              <a:t>The Challenge of Cultural Diversity</a:t>
            </a:r>
            <a:endParaRPr lang="en-AU" dirty="0">
              <a:solidFill>
                <a:srgbClr val="372C6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85800" y="1524000"/>
            <a:ext cx="8153400" cy="4800600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  <a:buBlip>
                <a:blip r:embed="rId3"/>
              </a:buBlip>
            </a:pPr>
            <a:r>
              <a:rPr lang="en-AU" dirty="0" smtClean="0">
                <a:latin typeface="Arial Narrow" pitchFamily="34" charset="0"/>
              </a:rPr>
              <a:t>It is now well accepted that in culturally diverse societies, </a:t>
            </a:r>
            <a:r>
              <a:rPr lang="en-A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diversity</a:t>
            </a:r>
            <a:r>
              <a:rPr lang="en-AU" dirty="0" smtClean="0">
                <a:latin typeface="Arial Narrow" pitchFamily="34" charset="0"/>
              </a:rPr>
              <a:t> needs to underpin all aspects of politics, society, and economy.</a:t>
            </a:r>
          </a:p>
          <a:p>
            <a:pPr>
              <a:spcAft>
                <a:spcPts val="2400"/>
              </a:spcAft>
              <a:buBlip>
                <a:blip r:embed="rId3"/>
              </a:buBlip>
            </a:pPr>
            <a:r>
              <a:rPr lang="en-AU" dirty="0" smtClean="0">
                <a:latin typeface="Arial Narrow" pitchFamily="34" charset="0"/>
              </a:rPr>
              <a:t> This principle has far-reaching implications for the way we organise our health, legal and educational systems, as well as our media and places of work and recreation.</a:t>
            </a:r>
          </a:p>
          <a:p>
            <a:pPr>
              <a:spcAft>
                <a:spcPts val="1200"/>
              </a:spcAft>
              <a:buBlip>
                <a:blip r:embed="rId3"/>
              </a:buBlip>
            </a:pPr>
            <a:r>
              <a:rPr lang="en-AU" dirty="0" smtClean="0">
                <a:latin typeface="Arial Narrow" pitchFamily="34" charset="0"/>
              </a:rPr>
              <a:t>Australia is one of the world’s most diverse societies – and Victoria is widely seen as offering the most advanced expression of Australia’s multiculturalism</a:t>
            </a:r>
          </a:p>
          <a:p>
            <a:pPr>
              <a:spcAft>
                <a:spcPts val="1200"/>
              </a:spcAft>
              <a:buNone/>
            </a:pPr>
            <a:endParaRPr lang="en-AU" dirty="0">
              <a:latin typeface="Arial Narrow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A86125-B99B-45BA-92D5-E7F5CD40109A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8"/>
          <p:cNvSpPr>
            <a:spLocks noChangeArrowheads="1"/>
          </p:cNvSpPr>
          <p:nvPr/>
        </p:nvSpPr>
        <p:spPr bwMode="auto">
          <a:xfrm>
            <a:off x="0" y="4038600"/>
            <a:ext cx="457200" cy="685800"/>
          </a:xfrm>
          <a:prstGeom prst="rect">
            <a:avLst/>
          </a:prstGeom>
          <a:solidFill>
            <a:srgbClr val="C5253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29"/>
          <p:cNvSpPr>
            <a:spLocks noChangeArrowheads="1"/>
          </p:cNvSpPr>
          <p:nvPr/>
        </p:nvSpPr>
        <p:spPr bwMode="auto">
          <a:xfrm>
            <a:off x="0" y="0"/>
            <a:ext cx="457200" cy="4648200"/>
          </a:xfrm>
          <a:prstGeom prst="rect">
            <a:avLst/>
          </a:prstGeom>
          <a:solidFill>
            <a:srgbClr val="40437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30"/>
          <p:cNvSpPr>
            <a:spLocks noChangeArrowheads="1"/>
          </p:cNvSpPr>
          <p:nvPr/>
        </p:nvSpPr>
        <p:spPr bwMode="auto">
          <a:xfrm>
            <a:off x="7543800" y="990600"/>
            <a:ext cx="1295400" cy="228600"/>
          </a:xfrm>
          <a:prstGeom prst="rect">
            <a:avLst/>
          </a:prstGeom>
          <a:solidFill>
            <a:srgbClr val="61525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Line 31"/>
          <p:cNvSpPr>
            <a:spLocks noChangeShapeType="1"/>
          </p:cNvSpPr>
          <p:nvPr/>
        </p:nvSpPr>
        <p:spPr bwMode="auto">
          <a:xfrm>
            <a:off x="228600" y="990600"/>
            <a:ext cx="8534400" cy="0"/>
          </a:xfrm>
          <a:prstGeom prst="line">
            <a:avLst/>
          </a:prstGeom>
          <a:noFill/>
          <a:ln w="19050">
            <a:solidFill>
              <a:srgbClr val="9A9A9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1143000" y="152400"/>
            <a:ext cx="73914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AU" dirty="0">
              <a:solidFill>
                <a:srgbClr val="C5253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  <a:p>
            <a:pPr algn="ctr">
              <a:defRPr/>
            </a:pPr>
            <a:endParaRPr lang="en-AU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62000" y="0"/>
            <a:ext cx="7924800" cy="914400"/>
          </a:xfrm>
          <a:solidFill>
            <a:srgbClr val="C6BFF7"/>
          </a:solidFill>
          <a:ln>
            <a:solidFill>
              <a:srgbClr val="C6BFF7"/>
            </a:solidFill>
          </a:ln>
        </p:spPr>
        <p:txBody>
          <a:bodyPr>
            <a:noAutofit/>
          </a:bodyPr>
          <a:lstStyle/>
          <a:p>
            <a:pPr algn="ctr"/>
            <a:r>
              <a:rPr lang="en-GB" sz="2950" dirty="0" smtClean="0">
                <a:solidFill>
                  <a:srgbClr val="270D67"/>
                </a:solidFill>
              </a:rPr>
              <a:t>Melbourne: one of the great </a:t>
            </a:r>
            <a:br>
              <a:rPr lang="en-GB" sz="2950" dirty="0" smtClean="0">
                <a:solidFill>
                  <a:srgbClr val="270D67"/>
                </a:solidFill>
              </a:rPr>
            </a:br>
            <a:r>
              <a:rPr lang="en-GB" sz="2950" dirty="0" smtClean="0">
                <a:solidFill>
                  <a:srgbClr val="270D67"/>
                </a:solidFill>
              </a:rPr>
              <a:t>multicultural hubs of the world</a:t>
            </a:r>
            <a:endParaRPr lang="en-AU" sz="2950" dirty="0">
              <a:solidFill>
                <a:srgbClr val="270D67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762000" y="1447800"/>
            <a:ext cx="7924800" cy="455949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  <a:buBlip>
                <a:blip r:embed="rId3"/>
              </a:buBlip>
            </a:pPr>
            <a:r>
              <a:rPr lang="en-GB" sz="2800" dirty="0" smtClean="0">
                <a:latin typeface="Arial Narrow" pitchFamily="34" charset="0"/>
              </a:rPr>
              <a:t>With a population of 4.35 million, Melbourne has led Australia’s’ population growth for the last 11 years in a row.</a:t>
            </a:r>
          </a:p>
          <a:p>
            <a:pPr>
              <a:spcBef>
                <a:spcPts val="0"/>
              </a:spcBef>
              <a:spcAft>
                <a:spcPts val="2400"/>
              </a:spcAft>
              <a:buBlip>
                <a:blip r:embed="rId3"/>
              </a:buBlip>
            </a:pPr>
            <a:r>
              <a:rPr lang="en-GB" sz="2800" dirty="0" smtClean="0">
                <a:latin typeface="Arial Narrow" pitchFamily="34" charset="0"/>
              </a:rPr>
              <a:t>It is expected to reach a population of 5 million by 2025 and overtake Sydney’s population within 25 years. </a:t>
            </a:r>
          </a:p>
          <a:p>
            <a:pPr>
              <a:spcBef>
                <a:spcPts val="0"/>
              </a:spcBef>
              <a:spcAft>
                <a:spcPts val="2400"/>
              </a:spcAft>
              <a:buBlip>
                <a:blip r:embed="rId3"/>
              </a:buBlip>
            </a:pPr>
            <a:r>
              <a:rPr lang="en-GB" sz="2800" dirty="0" smtClean="0">
                <a:latin typeface="Arial Narrow" pitchFamily="34" charset="0"/>
              </a:rPr>
              <a:t>Much of this growth is the result of people from every corner of the globe choosing Victoria as their future home.</a:t>
            </a:r>
            <a:endParaRPr lang="en-AU" sz="2800" dirty="0" smtClean="0">
              <a:latin typeface="Arial Narrow" pitchFamily="34" charset="0"/>
            </a:endParaRPr>
          </a:p>
          <a:p>
            <a:endParaRPr lang="en-AU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A86125-B99B-45BA-92D5-E7F5CD40109A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8"/>
          <p:cNvSpPr>
            <a:spLocks noChangeArrowheads="1"/>
          </p:cNvSpPr>
          <p:nvPr/>
        </p:nvSpPr>
        <p:spPr bwMode="auto">
          <a:xfrm>
            <a:off x="0" y="4038600"/>
            <a:ext cx="457200" cy="685800"/>
          </a:xfrm>
          <a:prstGeom prst="rect">
            <a:avLst/>
          </a:prstGeom>
          <a:solidFill>
            <a:srgbClr val="C5253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29"/>
          <p:cNvSpPr>
            <a:spLocks noChangeArrowheads="1"/>
          </p:cNvSpPr>
          <p:nvPr/>
        </p:nvSpPr>
        <p:spPr bwMode="auto">
          <a:xfrm>
            <a:off x="0" y="0"/>
            <a:ext cx="457200" cy="4648200"/>
          </a:xfrm>
          <a:prstGeom prst="rect">
            <a:avLst/>
          </a:prstGeom>
          <a:solidFill>
            <a:srgbClr val="40437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30"/>
          <p:cNvSpPr>
            <a:spLocks noChangeArrowheads="1"/>
          </p:cNvSpPr>
          <p:nvPr/>
        </p:nvSpPr>
        <p:spPr bwMode="auto">
          <a:xfrm>
            <a:off x="7543800" y="990600"/>
            <a:ext cx="1295400" cy="228600"/>
          </a:xfrm>
          <a:prstGeom prst="rect">
            <a:avLst/>
          </a:prstGeom>
          <a:solidFill>
            <a:srgbClr val="61525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Line 31"/>
          <p:cNvSpPr>
            <a:spLocks noChangeShapeType="1"/>
          </p:cNvSpPr>
          <p:nvPr/>
        </p:nvSpPr>
        <p:spPr bwMode="auto">
          <a:xfrm>
            <a:off x="228600" y="990600"/>
            <a:ext cx="8534400" cy="0"/>
          </a:xfrm>
          <a:prstGeom prst="line">
            <a:avLst/>
          </a:prstGeom>
          <a:noFill/>
          <a:ln w="19050">
            <a:solidFill>
              <a:srgbClr val="9A9A9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1143000" y="152400"/>
            <a:ext cx="73914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AU" dirty="0">
              <a:solidFill>
                <a:srgbClr val="C5253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  <a:p>
            <a:pPr algn="ctr">
              <a:defRPr/>
            </a:pPr>
            <a:endParaRPr lang="en-AU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5800" y="152400"/>
            <a:ext cx="8001000" cy="762000"/>
          </a:xfrm>
          <a:solidFill>
            <a:srgbClr val="C6BFF7"/>
          </a:solidFill>
        </p:spPr>
        <p:txBody>
          <a:bodyPr>
            <a:normAutofit/>
          </a:bodyPr>
          <a:lstStyle/>
          <a:p>
            <a:pPr algn="ctr"/>
            <a:r>
              <a:rPr lang="en-AU" dirty="0" smtClean="0">
                <a:solidFill>
                  <a:srgbClr val="270D67"/>
                </a:solidFill>
              </a:rPr>
              <a:t>Victoria's Cultural Diversity</a:t>
            </a:r>
            <a:endParaRPr lang="en-AU" dirty="0">
              <a:solidFill>
                <a:srgbClr val="270D67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35691"/>
          </a:xfrm>
        </p:spPr>
        <p:txBody>
          <a:bodyPr/>
          <a:lstStyle/>
          <a:p>
            <a:pPr fontAlgn="base">
              <a:spcAft>
                <a:spcPts val="1800"/>
              </a:spcAft>
              <a:buNone/>
            </a:pPr>
            <a:r>
              <a:rPr lang="en-GB" sz="2800" dirty="0" smtClean="0">
                <a:latin typeface="Arial Narrow" pitchFamily="34" charset="0"/>
              </a:rPr>
              <a:t>At the 2011 census </a:t>
            </a:r>
            <a:endParaRPr lang="en-AU" sz="2800" dirty="0" smtClean="0">
              <a:latin typeface="Arial Narrow" pitchFamily="34" charset="0"/>
            </a:endParaRPr>
          </a:p>
          <a:p>
            <a:pPr lvl="0" fontAlgn="base">
              <a:spcAft>
                <a:spcPts val="2400"/>
              </a:spcAft>
              <a:buBlip>
                <a:blip r:embed="rId3"/>
              </a:buBlip>
            </a:pPr>
            <a:r>
              <a:rPr lang="en-AU" sz="2800" dirty="0" smtClean="0">
                <a:latin typeface="Arial Narrow" pitchFamily="34" charset="0"/>
              </a:rPr>
              <a:t>26.2% of Victorians were born overseas in more than 200 countries; </a:t>
            </a:r>
          </a:p>
          <a:p>
            <a:pPr lvl="0" fontAlgn="base">
              <a:spcAft>
                <a:spcPts val="2400"/>
              </a:spcAft>
              <a:buBlip>
                <a:blip r:embed="rId3"/>
              </a:buBlip>
            </a:pPr>
            <a:r>
              <a:rPr lang="en-AU" sz="2800" dirty="0" smtClean="0">
                <a:latin typeface="Arial Narrow" pitchFamily="34" charset="0"/>
              </a:rPr>
              <a:t>46.8% of Victorians were either born overseas or had at least one parent born overseas;</a:t>
            </a:r>
          </a:p>
          <a:p>
            <a:pPr lvl="0" fontAlgn="base">
              <a:spcAft>
                <a:spcPts val="2400"/>
              </a:spcAft>
              <a:buBlip>
                <a:blip r:embed="rId3"/>
              </a:buBlip>
            </a:pPr>
            <a:r>
              <a:rPr lang="en-GB" sz="2800" dirty="0" smtClean="0">
                <a:latin typeface="Arial Narrow" pitchFamily="34" charset="0"/>
              </a:rPr>
              <a:t>23.1% of Victorians spoke a language other than English at home (an increase from 20.4% in 2006)</a:t>
            </a:r>
            <a:r>
              <a:rPr lang="en-AU" sz="2800" dirty="0" smtClean="0">
                <a:latin typeface="Arial Narrow" pitchFamily="34" charset="0"/>
              </a:rPr>
              <a:t>. </a:t>
            </a:r>
          </a:p>
          <a:p>
            <a:endParaRPr lang="en-AU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A86125-B99B-45BA-92D5-E7F5CD40109A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8"/>
          <p:cNvSpPr>
            <a:spLocks noChangeArrowheads="1"/>
          </p:cNvSpPr>
          <p:nvPr/>
        </p:nvSpPr>
        <p:spPr bwMode="auto">
          <a:xfrm>
            <a:off x="0" y="4038600"/>
            <a:ext cx="457200" cy="685800"/>
          </a:xfrm>
          <a:prstGeom prst="rect">
            <a:avLst/>
          </a:prstGeom>
          <a:solidFill>
            <a:srgbClr val="C5253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29"/>
          <p:cNvSpPr>
            <a:spLocks noChangeArrowheads="1"/>
          </p:cNvSpPr>
          <p:nvPr/>
        </p:nvSpPr>
        <p:spPr bwMode="auto">
          <a:xfrm>
            <a:off x="0" y="0"/>
            <a:ext cx="457200" cy="4648200"/>
          </a:xfrm>
          <a:prstGeom prst="rect">
            <a:avLst/>
          </a:prstGeom>
          <a:solidFill>
            <a:srgbClr val="40437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30"/>
          <p:cNvSpPr>
            <a:spLocks noChangeArrowheads="1"/>
          </p:cNvSpPr>
          <p:nvPr/>
        </p:nvSpPr>
        <p:spPr bwMode="auto">
          <a:xfrm>
            <a:off x="7543800" y="990600"/>
            <a:ext cx="1295400" cy="228600"/>
          </a:xfrm>
          <a:prstGeom prst="rect">
            <a:avLst/>
          </a:prstGeom>
          <a:solidFill>
            <a:srgbClr val="61525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Line 31"/>
          <p:cNvSpPr>
            <a:spLocks noChangeShapeType="1"/>
          </p:cNvSpPr>
          <p:nvPr/>
        </p:nvSpPr>
        <p:spPr bwMode="auto">
          <a:xfrm>
            <a:off x="228600" y="990600"/>
            <a:ext cx="8534400" cy="0"/>
          </a:xfrm>
          <a:prstGeom prst="line">
            <a:avLst/>
          </a:prstGeom>
          <a:noFill/>
          <a:ln w="19050">
            <a:solidFill>
              <a:srgbClr val="9A9A9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1143000" y="152400"/>
            <a:ext cx="73914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AU" dirty="0">
              <a:solidFill>
                <a:srgbClr val="C5253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  <a:p>
            <a:pPr algn="ctr">
              <a:defRPr/>
            </a:pPr>
            <a:endParaRPr lang="en-AU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01000" cy="685800"/>
          </a:xfrm>
          <a:solidFill>
            <a:srgbClr val="C6BFF7"/>
          </a:solidFill>
        </p:spPr>
        <p:txBody>
          <a:bodyPr>
            <a:normAutofit fontScale="90000"/>
          </a:bodyPr>
          <a:lstStyle/>
          <a:p>
            <a:pPr algn="ctr"/>
            <a:r>
              <a:rPr lang="en-AU" dirty="0" smtClean="0">
                <a:solidFill>
                  <a:srgbClr val="270D67"/>
                </a:solidFill>
              </a:rPr>
              <a:t>Melbourne's Cultural Diversity</a:t>
            </a:r>
            <a:endParaRPr lang="en-AU" dirty="0">
              <a:solidFill>
                <a:srgbClr val="270D67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9600" y="1295400"/>
            <a:ext cx="8305800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>
              <a:spcAft>
                <a:spcPts val="2400"/>
              </a:spcAft>
              <a:buBlip>
                <a:blip r:embed="rId3"/>
              </a:buBlip>
            </a:pPr>
            <a:r>
              <a:rPr lang="en-GB" sz="2400" dirty="0" smtClean="0">
                <a:latin typeface="Arial Narrow" pitchFamily="34" charset="0"/>
              </a:rPr>
              <a:t>Melbourne is home to residents from over 180 countries, who speak over 233 languages/dialects and follow 116 religious faiths. </a:t>
            </a:r>
          </a:p>
          <a:p>
            <a:pPr marL="355600" indent="-355600">
              <a:spcAft>
                <a:spcPts val="2400"/>
              </a:spcAft>
              <a:buBlip>
                <a:blip r:embed="rId3"/>
              </a:buBlip>
            </a:pPr>
            <a:r>
              <a:rPr lang="en-GB" sz="2400" dirty="0" smtClean="0">
                <a:latin typeface="Arial Narrow" pitchFamily="34" charset="0"/>
              </a:rPr>
              <a:t>Melbourne has the largest Indian and Sri Lankan communities</a:t>
            </a:r>
          </a:p>
          <a:p>
            <a:pPr marL="355600" indent="-355600">
              <a:spcAft>
                <a:spcPts val="1200"/>
              </a:spcAft>
              <a:buBlip>
                <a:blip r:embed="rId3"/>
              </a:buBlip>
            </a:pPr>
            <a:r>
              <a:rPr lang="en-GB" sz="2400" dirty="0" smtClean="0">
                <a:latin typeface="Arial Narrow" pitchFamily="34" charset="0"/>
              </a:rPr>
              <a:t>Melbourne CBD: 66% of residents = born overseas</a:t>
            </a:r>
          </a:p>
          <a:p>
            <a:pPr indent="355600">
              <a:spcAft>
                <a:spcPts val="1200"/>
              </a:spcAft>
              <a:buNone/>
              <a:tabLst>
                <a:tab pos="2247900" algn="l"/>
              </a:tabLst>
            </a:pPr>
            <a:r>
              <a:rPr lang="en-GB" sz="2400" dirty="0" smtClean="0">
                <a:latin typeface="Arial Narrow" pitchFamily="34" charset="0"/>
              </a:rPr>
              <a:t>Carlton:      	56% of residents = born overseas </a:t>
            </a:r>
          </a:p>
          <a:p>
            <a:pPr indent="355600" defTabSz="1333500">
              <a:spcAft>
                <a:spcPts val="1200"/>
              </a:spcAft>
              <a:buNone/>
              <a:tabLst>
                <a:tab pos="2247900" algn="l"/>
              </a:tabLst>
            </a:pPr>
            <a:r>
              <a:rPr lang="en-GB" sz="2400" dirty="0" smtClean="0">
                <a:latin typeface="Arial Narrow" pitchFamily="34" charset="0"/>
              </a:rPr>
              <a:t>Kensington: 	one-third of residents = born overseas </a:t>
            </a:r>
          </a:p>
          <a:p>
            <a:pPr marL="2247900" indent="-2138363">
              <a:spcAft>
                <a:spcPts val="1800"/>
              </a:spcAft>
              <a:buNone/>
            </a:pPr>
            <a:r>
              <a:rPr lang="en-GB" sz="2400" dirty="0" smtClean="0">
                <a:latin typeface="Arial Narrow" pitchFamily="34" charset="0"/>
              </a:rPr>
              <a:t>	26% speak a language other than English at home.</a:t>
            </a:r>
          </a:p>
          <a:p>
            <a:pPr marL="1790700" lvl="0" indent="-1681163" algn="ctr">
              <a:buNone/>
            </a:pPr>
            <a:r>
              <a:rPr lang="en-GB" sz="28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Diversity is key to Melbourne’s population growth, </a:t>
            </a:r>
          </a:p>
          <a:p>
            <a:pPr marL="1790700" lvl="0" indent="-1681163" algn="ctr">
              <a:buNone/>
            </a:pPr>
            <a:r>
              <a:rPr lang="en-GB" sz="28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its economic future, its cultural dynamism and its health</a:t>
            </a:r>
            <a:r>
              <a:rPr lang="en-GB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en-AU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A86125-B99B-45BA-92D5-E7F5CD40109A}" type="slidenum">
              <a:rPr lang="en-AU" smtClean="0"/>
              <a:pPr>
                <a:defRPr/>
              </a:pPr>
              <a:t>5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8"/>
          <p:cNvSpPr>
            <a:spLocks noChangeArrowheads="1"/>
          </p:cNvSpPr>
          <p:nvPr/>
        </p:nvSpPr>
        <p:spPr bwMode="auto">
          <a:xfrm>
            <a:off x="0" y="4038600"/>
            <a:ext cx="457200" cy="685800"/>
          </a:xfrm>
          <a:prstGeom prst="rect">
            <a:avLst/>
          </a:prstGeom>
          <a:solidFill>
            <a:srgbClr val="C5253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29"/>
          <p:cNvSpPr>
            <a:spLocks noChangeArrowheads="1"/>
          </p:cNvSpPr>
          <p:nvPr/>
        </p:nvSpPr>
        <p:spPr bwMode="auto">
          <a:xfrm>
            <a:off x="0" y="0"/>
            <a:ext cx="457200" cy="4648200"/>
          </a:xfrm>
          <a:prstGeom prst="rect">
            <a:avLst/>
          </a:prstGeom>
          <a:solidFill>
            <a:srgbClr val="40437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30"/>
          <p:cNvSpPr>
            <a:spLocks noChangeArrowheads="1"/>
          </p:cNvSpPr>
          <p:nvPr/>
        </p:nvSpPr>
        <p:spPr bwMode="auto">
          <a:xfrm>
            <a:off x="7543800" y="990600"/>
            <a:ext cx="1295400" cy="228600"/>
          </a:xfrm>
          <a:prstGeom prst="rect">
            <a:avLst/>
          </a:prstGeom>
          <a:solidFill>
            <a:srgbClr val="61525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Line 31"/>
          <p:cNvSpPr>
            <a:spLocks noChangeShapeType="1"/>
          </p:cNvSpPr>
          <p:nvPr/>
        </p:nvSpPr>
        <p:spPr bwMode="auto">
          <a:xfrm>
            <a:off x="228600" y="990600"/>
            <a:ext cx="8534400" cy="0"/>
          </a:xfrm>
          <a:prstGeom prst="line">
            <a:avLst/>
          </a:prstGeom>
          <a:noFill/>
          <a:ln w="19050">
            <a:solidFill>
              <a:srgbClr val="9A9A9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1143000" y="152400"/>
            <a:ext cx="73914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AU" dirty="0">
              <a:solidFill>
                <a:srgbClr val="C5253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  <a:p>
            <a:pPr algn="ctr">
              <a:defRPr/>
            </a:pPr>
            <a:endParaRPr lang="en-AU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563562"/>
          </a:xfrm>
          <a:solidFill>
            <a:srgbClr val="C6BFF7"/>
          </a:solidFill>
        </p:spPr>
        <p:txBody>
          <a:bodyPr>
            <a:normAutofit fontScale="90000"/>
          </a:bodyPr>
          <a:lstStyle/>
          <a:p>
            <a:pPr algn="ctr"/>
            <a:r>
              <a:rPr lang="en-AU" dirty="0" smtClean="0">
                <a:solidFill>
                  <a:srgbClr val="270D67"/>
                </a:solidFill>
              </a:rPr>
              <a:t>Melbourne Health</a:t>
            </a:r>
            <a:endParaRPr lang="en-AU" dirty="0">
              <a:solidFill>
                <a:srgbClr val="270D67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762000" y="990600"/>
            <a:ext cx="8229600" cy="5867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AU" sz="2400" dirty="0" smtClean="0">
                <a:latin typeface="Arial Narrow" pitchFamily="34" charset="0"/>
              </a:rPr>
              <a:t>Much attention to communication &amp; language</a:t>
            </a:r>
          </a:p>
          <a:p>
            <a:pPr>
              <a:spcBef>
                <a:spcPts val="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AU" sz="2400" dirty="0" smtClean="0">
                <a:latin typeface="Arial Narrow" pitchFamily="34" charset="0"/>
              </a:rPr>
              <a:t>Need for interpreter services</a:t>
            </a:r>
          </a:p>
          <a:p>
            <a:pPr marL="1079500" indent="-457200">
              <a:spcBef>
                <a:spcPts val="0"/>
              </a:spcBef>
              <a:spcAft>
                <a:spcPts val="600"/>
              </a:spcAft>
              <a:buClr>
                <a:srgbClr val="270D67"/>
              </a:buClr>
              <a:buSzPct val="95000"/>
              <a:buFont typeface="Wingdings" pitchFamily="2" charset="2"/>
              <a:buChar char="§"/>
            </a:pPr>
            <a:r>
              <a:rPr lang="en-AU" sz="2000" dirty="0" smtClean="0">
                <a:latin typeface="Arial Narrow" pitchFamily="34" charset="0"/>
              </a:rPr>
              <a:t>Admitted 	16%</a:t>
            </a:r>
          </a:p>
          <a:p>
            <a:pPr marL="1079500" indent="-457200">
              <a:spcBef>
                <a:spcPts val="0"/>
              </a:spcBef>
              <a:spcAft>
                <a:spcPts val="600"/>
              </a:spcAft>
              <a:buClr>
                <a:srgbClr val="270D67"/>
              </a:buClr>
              <a:buSzPct val="95000"/>
              <a:buFont typeface="Wingdings" pitchFamily="2" charset="2"/>
              <a:buChar char="§"/>
            </a:pPr>
            <a:r>
              <a:rPr lang="en-AU" sz="2000" dirty="0" smtClean="0">
                <a:latin typeface="Arial Narrow" pitchFamily="34" charset="0"/>
              </a:rPr>
              <a:t>Outpatients	13%</a:t>
            </a:r>
          </a:p>
          <a:p>
            <a:pPr marL="355600" indent="-266700">
              <a:spcBef>
                <a:spcPts val="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AU" sz="2400" dirty="0" smtClean="0">
                <a:latin typeface="Arial Narrow" pitchFamily="34" charset="0"/>
              </a:rPr>
              <a:t>Services provided for main languages</a:t>
            </a:r>
            <a:r>
              <a:rPr lang="en-AU" sz="2800" b="1" dirty="0" smtClean="0">
                <a:latin typeface="Arial Narrow" pitchFamily="34" charset="0"/>
              </a:rPr>
              <a:t>: </a:t>
            </a:r>
          </a:p>
          <a:p>
            <a:pPr marL="355600" indent="-266700">
              <a:spcBef>
                <a:spcPts val="0"/>
              </a:spcBef>
              <a:spcAft>
                <a:spcPts val="600"/>
              </a:spcAft>
              <a:buNone/>
            </a:pPr>
            <a:r>
              <a:rPr lang="en-AU" sz="2800" b="1" dirty="0" smtClean="0">
                <a:latin typeface="Arial Narrow" pitchFamily="34" charset="0"/>
              </a:rPr>
              <a:t>	</a:t>
            </a:r>
            <a:r>
              <a:rPr lang="en-AU" sz="2000" dirty="0" smtClean="0">
                <a:latin typeface="Arial Narrow" pitchFamily="34" charset="0"/>
              </a:rPr>
              <a:t>Italian, Greek, Arabic, Vietnamese, Turkish, Cantonese, Mandarin</a:t>
            </a:r>
          </a:p>
          <a:p>
            <a:pPr marL="355600" indent="-266700">
              <a:spcBef>
                <a:spcPts val="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AU" sz="2400" dirty="0" smtClean="0">
                <a:latin typeface="Arial Narrow" pitchFamily="34" charset="0"/>
              </a:rPr>
              <a:t>Awareness of role of religion:</a:t>
            </a:r>
          </a:p>
          <a:p>
            <a:pPr marL="901700" indent="-279400">
              <a:spcBef>
                <a:spcPts val="0"/>
              </a:spcBef>
              <a:spcAft>
                <a:spcPts val="600"/>
              </a:spcAft>
              <a:buClr>
                <a:srgbClr val="000099"/>
              </a:buClr>
              <a:buSzPct val="96000"/>
              <a:buFont typeface="Wingdings" pitchFamily="2" charset="2"/>
              <a:buChar char="§"/>
            </a:pPr>
            <a:r>
              <a:rPr lang="en-AU" sz="2000" dirty="0" smtClean="0">
                <a:latin typeface="Arial Narrow" pitchFamily="34" charset="0"/>
              </a:rPr>
              <a:t>	Attention to dietary requirements</a:t>
            </a:r>
          </a:p>
          <a:p>
            <a:pPr marL="901700" indent="-279400">
              <a:spcBef>
                <a:spcPts val="0"/>
              </a:spcBef>
              <a:spcAft>
                <a:spcPts val="600"/>
              </a:spcAft>
              <a:buClr>
                <a:srgbClr val="000099"/>
              </a:buClr>
              <a:buSzPct val="96000"/>
              <a:buFont typeface="Wingdings" pitchFamily="2" charset="2"/>
              <a:buChar char="§"/>
            </a:pPr>
            <a:r>
              <a:rPr lang="en-AU" sz="2000" dirty="0" smtClean="0">
                <a:latin typeface="Arial Narrow" pitchFamily="34" charset="0"/>
              </a:rPr>
              <a:t>Pastoral care team </a:t>
            </a:r>
          </a:p>
          <a:p>
            <a:pPr marL="355600" indent="-266700">
              <a:spcBef>
                <a:spcPts val="0"/>
              </a:spcBef>
              <a:spcAft>
                <a:spcPts val="600"/>
              </a:spcAft>
              <a:buClr>
                <a:srgbClr val="000099"/>
              </a:buClr>
              <a:buBlip>
                <a:blip r:embed="rId3"/>
              </a:buBlip>
            </a:pPr>
            <a:r>
              <a:rPr lang="en-AU" sz="2400" dirty="0" smtClean="0">
                <a:latin typeface="Arial Narrow" pitchFamily="34" charset="0"/>
              </a:rPr>
              <a:t>Particular attention to health outcomes for Aboriginal &amp; Torres Strait Islander patients</a:t>
            </a:r>
          </a:p>
          <a:p>
            <a:pPr marL="355600" indent="-266700">
              <a:spcAft>
                <a:spcPts val="1200"/>
              </a:spcAft>
              <a:buClr>
                <a:srgbClr val="000099"/>
              </a:buClr>
              <a:buBlip>
                <a:blip r:embed="rId3"/>
              </a:buBlip>
            </a:pPr>
            <a:r>
              <a:rPr lang="en-AU" sz="2400" dirty="0" smtClean="0">
                <a:latin typeface="Arial Narrow" pitchFamily="34" charset="0"/>
              </a:rPr>
              <a:t>Adoption and Review of “Respecting our Community Action Plan”</a:t>
            </a:r>
            <a:endParaRPr lang="en-AU" sz="2400" dirty="0">
              <a:latin typeface="Arial Narrow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A86125-B99B-45BA-92D5-E7F5CD40109A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6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9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20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3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80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3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10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3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3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8"/>
          <p:cNvSpPr>
            <a:spLocks noChangeArrowheads="1"/>
          </p:cNvSpPr>
          <p:nvPr/>
        </p:nvSpPr>
        <p:spPr bwMode="auto">
          <a:xfrm>
            <a:off x="0" y="4038600"/>
            <a:ext cx="457200" cy="685800"/>
          </a:xfrm>
          <a:prstGeom prst="rect">
            <a:avLst/>
          </a:prstGeom>
          <a:solidFill>
            <a:srgbClr val="C5253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29"/>
          <p:cNvSpPr>
            <a:spLocks noChangeArrowheads="1"/>
          </p:cNvSpPr>
          <p:nvPr/>
        </p:nvSpPr>
        <p:spPr bwMode="auto">
          <a:xfrm>
            <a:off x="0" y="0"/>
            <a:ext cx="457200" cy="4648200"/>
          </a:xfrm>
          <a:prstGeom prst="rect">
            <a:avLst/>
          </a:prstGeom>
          <a:solidFill>
            <a:srgbClr val="40437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30"/>
          <p:cNvSpPr>
            <a:spLocks noChangeArrowheads="1"/>
          </p:cNvSpPr>
          <p:nvPr/>
        </p:nvSpPr>
        <p:spPr bwMode="auto">
          <a:xfrm>
            <a:off x="7543800" y="990600"/>
            <a:ext cx="1295400" cy="228600"/>
          </a:xfrm>
          <a:prstGeom prst="rect">
            <a:avLst/>
          </a:prstGeom>
          <a:solidFill>
            <a:srgbClr val="61525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Line 31"/>
          <p:cNvSpPr>
            <a:spLocks noChangeShapeType="1"/>
          </p:cNvSpPr>
          <p:nvPr/>
        </p:nvSpPr>
        <p:spPr bwMode="auto">
          <a:xfrm>
            <a:off x="228600" y="990600"/>
            <a:ext cx="8534400" cy="0"/>
          </a:xfrm>
          <a:prstGeom prst="line">
            <a:avLst/>
          </a:prstGeom>
          <a:noFill/>
          <a:ln w="19050">
            <a:solidFill>
              <a:srgbClr val="9A9A9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1143000" y="152400"/>
            <a:ext cx="73914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AU" dirty="0">
              <a:solidFill>
                <a:srgbClr val="C5253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  <a:p>
            <a:pPr algn="ctr">
              <a:defRPr/>
            </a:pPr>
            <a:endParaRPr lang="en-AU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62000" y="0"/>
            <a:ext cx="7924800" cy="914400"/>
          </a:xfrm>
          <a:solidFill>
            <a:srgbClr val="C6BFF7"/>
          </a:solidFill>
        </p:spPr>
        <p:txBody>
          <a:bodyPr>
            <a:normAutofit fontScale="90000"/>
          </a:bodyPr>
          <a:lstStyle/>
          <a:p>
            <a:pPr algn="ctr"/>
            <a:r>
              <a:rPr lang="en-AU" sz="3600" dirty="0" smtClean="0">
                <a:solidFill>
                  <a:srgbClr val="270D67"/>
                </a:solidFill>
                <a:effectLst/>
              </a:rPr>
              <a:t>Holistic Cultural Diversity Agenda </a:t>
            </a:r>
            <a:br>
              <a:rPr lang="en-AU" sz="3600" dirty="0" smtClean="0">
                <a:solidFill>
                  <a:srgbClr val="270D67"/>
                </a:solidFill>
                <a:effectLst/>
              </a:rPr>
            </a:br>
            <a:r>
              <a:rPr lang="en-AU" sz="3600" dirty="0" smtClean="0">
                <a:solidFill>
                  <a:srgbClr val="270D67"/>
                </a:solidFill>
                <a:effectLst/>
              </a:rPr>
              <a:t>for Health Care &amp; Healing</a:t>
            </a:r>
            <a:endParaRPr lang="en-AU" sz="3600" dirty="0">
              <a:solidFill>
                <a:srgbClr val="270D67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09600" y="1371600"/>
            <a:ext cx="8382000" cy="4635691"/>
          </a:xfrm>
        </p:spPr>
        <p:txBody>
          <a:bodyPr>
            <a:normAutofit lnSpcReduction="10000"/>
          </a:bodyPr>
          <a:lstStyle/>
          <a:p>
            <a:pPr marL="88900" indent="20638">
              <a:spcAft>
                <a:spcPts val="3000"/>
              </a:spcAft>
              <a:buNone/>
            </a:pPr>
            <a:r>
              <a:rPr lang="en-AU" sz="2800" dirty="0" smtClean="0">
                <a:solidFill>
                  <a:srgbClr val="A50021"/>
                </a:solidFill>
                <a:latin typeface="Arial Narrow" pitchFamily="34" charset="0"/>
              </a:rPr>
              <a:t>CULTURAL RESPONSIVENESS</a:t>
            </a:r>
            <a:r>
              <a:rPr lang="en-AU" sz="2800" dirty="0" smtClean="0">
                <a:latin typeface="Arial Narrow" pitchFamily="34" charset="0"/>
              </a:rPr>
              <a:t>: should be seen as key to a holistic agenda</a:t>
            </a:r>
          </a:p>
          <a:p>
            <a:pPr marL="88900" indent="20638">
              <a:spcAft>
                <a:spcPts val="1200"/>
              </a:spcAft>
              <a:buNone/>
            </a:pPr>
            <a:r>
              <a:rPr lang="en-AU" sz="2800" dirty="0" smtClean="0">
                <a:latin typeface="Arial Narrow" pitchFamily="34" charset="0"/>
                <a:cs typeface="Arial" pitchFamily="34" charset="0"/>
              </a:rPr>
              <a:t>Cultural responsiveness means </a:t>
            </a:r>
            <a:r>
              <a:rPr lang="en-AU" sz="2800" dirty="0" smtClean="0">
                <a:latin typeface="Arial Narrow" pitchFamily="34" charset="0"/>
              </a:rPr>
              <a:t>planning, delivery and evaluation of health care that is</a:t>
            </a:r>
          </a:p>
          <a:p>
            <a:pPr>
              <a:spcAft>
                <a:spcPts val="1200"/>
              </a:spcAft>
              <a:buClr>
                <a:srgbClr val="270D67"/>
              </a:buClr>
              <a:buSzPct val="97000"/>
              <a:buFont typeface="Wingdings" pitchFamily="2" charset="2"/>
              <a:buChar char="§"/>
            </a:pPr>
            <a:r>
              <a:rPr lang="en-AU" sz="2400" i="1" dirty="0" smtClean="0">
                <a:solidFill>
                  <a:srgbClr val="A50021"/>
                </a:solidFill>
                <a:latin typeface="Arial Narrow" pitchFamily="34" charset="0"/>
              </a:rPr>
              <a:t>respectful of</a:t>
            </a:r>
            <a:r>
              <a:rPr lang="en-AU" sz="2400" i="1" dirty="0" smtClean="0">
                <a:latin typeface="Arial Narrow" pitchFamily="34" charset="0"/>
              </a:rPr>
              <a:t>, </a:t>
            </a:r>
            <a:r>
              <a:rPr lang="en-AU" sz="2400" dirty="0" smtClean="0">
                <a:latin typeface="Arial Narrow" pitchFamily="34" charset="0"/>
              </a:rPr>
              <a:t>and</a:t>
            </a:r>
            <a:r>
              <a:rPr lang="en-AU" sz="2400" i="1" dirty="0" smtClean="0">
                <a:latin typeface="Arial Narrow" pitchFamily="34" charset="0"/>
              </a:rPr>
              <a:t> </a:t>
            </a:r>
            <a:r>
              <a:rPr lang="en-AU" sz="2400" i="1" dirty="0" smtClean="0">
                <a:solidFill>
                  <a:srgbClr val="A50021"/>
                </a:solidFill>
                <a:latin typeface="Arial Narrow" pitchFamily="34" charset="0"/>
              </a:rPr>
              <a:t>relevant to,</a:t>
            </a:r>
            <a:r>
              <a:rPr lang="en-AU" sz="2400" dirty="0" smtClean="0">
                <a:latin typeface="Arial Narrow" pitchFamily="34" charset="0"/>
              </a:rPr>
              <a:t> health beliefs &amp; practices, religious, cultural and linguistic needs of culturally diverse populations and communities</a:t>
            </a:r>
          </a:p>
          <a:p>
            <a:pPr>
              <a:spcAft>
                <a:spcPts val="1200"/>
              </a:spcAft>
              <a:buClr>
                <a:srgbClr val="270D67"/>
              </a:buClr>
              <a:buSzPct val="97000"/>
              <a:buFont typeface="Wingdings" pitchFamily="2" charset="2"/>
              <a:buChar char="§"/>
            </a:pPr>
            <a:r>
              <a:rPr lang="en-AU" sz="2400" i="1" dirty="0" smtClean="0">
                <a:solidFill>
                  <a:srgbClr val="A50021"/>
                </a:solidFill>
                <a:latin typeface="Arial Narrow" pitchFamily="34" charset="0"/>
              </a:rPr>
              <a:t>able and willing </a:t>
            </a:r>
            <a:r>
              <a:rPr lang="en-AU" sz="2400" dirty="0" smtClean="0">
                <a:latin typeface="Arial Narrow" pitchFamily="34" charset="0"/>
              </a:rPr>
              <a:t>to develop an approach to health care that integrates multicultural values and fosters intercultural harmony and social cohesion.</a:t>
            </a:r>
          </a:p>
          <a:p>
            <a:pPr marL="812800" indent="-368300">
              <a:spcAft>
                <a:spcPts val="1800"/>
              </a:spcAft>
              <a:buBlip>
                <a:blip r:embed="rId3"/>
              </a:buBlip>
            </a:pPr>
            <a:endParaRPr lang="en-AU" sz="2400" dirty="0" smtClean="0">
              <a:latin typeface="Arial Narrow" pitchFamily="34" charset="0"/>
            </a:endParaRPr>
          </a:p>
          <a:p>
            <a:pPr>
              <a:buBlip>
                <a:blip r:embed="rId3"/>
              </a:buBlip>
            </a:pPr>
            <a:endParaRPr lang="en-AU" sz="2400" dirty="0">
              <a:latin typeface="Arial Narrow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A86125-B99B-45BA-92D5-E7F5CD40109A}" type="slidenum">
              <a:rPr lang="en-AU" smtClean="0"/>
              <a:pPr>
                <a:defRPr/>
              </a:pPr>
              <a:t>7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8"/>
          <p:cNvSpPr>
            <a:spLocks noChangeArrowheads="1"/>
          </p:cNvSpPr>
          <p:nvPr/>
        </p:nvSpPr>
        <p:spPr bwMode="auto">
          <a:xfrm>
            <a:off x="0" y="4038600"/>
            <a:ext cx="457200" cy="685800"/>
          </a:xfrm>
          <a:prstGeom prst="rect">
            <a:avLst/>
          </a:prstGeom>
          <a:solidFill>
            <a:srgbClr val="C5253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29"/>
          <p:cNvSpPr>
            <a:spLocks noChangeArrowheads="1"/>
          </p:cNvSpPr>
          <p:nvPr/>
        </p:nvSpPr>
        <p:spPr bwMode="auto">
          <a:xfrm>
            <a:off x="0" y="0"/>
            <a:ext cx="457200" cy="4648200"/>
          </a:xfrm>
          <a:prstGeom prst="rect">
            <a:avLst/>
          </a:prstGeom>
          <a:solidFill>
            <a:srgbClr val="40437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30"/>
          <p:cNvSpPr>
            <a:spLocks noChangeArrowheads="1"/>
          </p:cNvSpPr>
          <p:nvPr/>
        </p:nvSpPr>
        <p:spPr bwMode="auto">
          <a:xfrm>
            <a:off x="7543800" y="990600"/>
            <a:ext cx="1295400" cy="228600"/>
          </a:xfrm>
          <a:prstGeom prst="rect">
            <a:avLst/>
          </a:prstGeom>
          <a:solidFill>
            <a:srgbClr val="61525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Line 31"/>
          <p:cNvSpPr>
            <a:spLocks noChangeShapeType="1"/>
          </p:cNvSpPr>
          <p:nvPr/>
        </p:nvSpPr>
        <p:spPr bwMode="auto">
          <a:xfrm>
            <a:off x="228600" y="990600"/>
            <a:ext cx="8534400" cy="0"/>
          </a:xfrm>
          <a:prstGeom prst="line">
            <a:avLst/>
          </a:prstGeom>
          <a:noFill/>
          <a:ln w="19050">
            <a:solidFill>
              <a:srgbClr val="9A9A9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1143000" y="152400"/>
            <a:ext cx="73914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AU" dirty="0">
              <a:solidFill>
                <a:srgbClr val="C5253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  <a:p>
            <a:pPr algn="ctr">
              <a:defRPr/>
            </a:pPr>
            <a:endParaRPr lang="en-AU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685800"/>
          </a:xfrm>
          <a:solidFill>
            <a:srgbClr val="C6BFF7"/>
          </a:solidFill>
        </p:spPr>
        <p:txBody>
          <a:bodyPr>
            <a:normAutofit/>
          </a:bodyPr>
          <a:lstStyle/>
          <a:p>
            <a:pPr algn="ctr"/>
            <a:r>
              <a:rPr lang="en-AU" sz="2990" dirty="0" smtClean="0"/>
              <a:t>Benchmarks for Cultural Responsiveness</a:t>
            </a:r>
            <a:endParaRPr lang="en-AU" sz="2990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1066800" y="1143000"/>
            <a:ext cx="7772400" cy="5181600"/>
          </a:xfrm>
        </p:spPr>
        <p:txBody>
          <a:bodyPr>
            <a:normAutofit/>
          </a:bodyPr>
          <a:lstStyle/>
          <a:p>
            <a:pPr marL="533400" indent="-423863">
              <a:buBlip>
                <a:blip r:embed="rId3"/>
              </a:buBlip>
            </a:pPr>
            <a:r>
              <a:rPr lang="en-AU" sz="3200" dirty="0" smtClean="0">
                <a:latin typeface="Arial Narrow" pitchFamily="34" charset="0"/>
              </a:rPr>
              <a:t>Values Statement </a:t>
            </a:r>
            <a:endParaRPr lang="en-AU" sz="2000" dirty="0" smtClean="0">
              <a:latin typeface="Arial Narrow" pitchFamily="34" charset="0"/>
            </a:endParaRPr>
          </a:p>
          <a:p>
            <a:pPr marL="990600" indent="-266700">
              <a:spcAft>
                <a:spcPts val="1200"/>
              </a:spcAft>
              <a:buClr>
                <a:srgbClr val="372C60"/>
              </a:buClr>
              <a:buSzPct val="97000"/>
              <a:buFont typeface="Wingdings" pitchFamily="2" charset="2"/>
              <a:buChar char="§"/>
            </a:pPr>
            <a:r>
              <a:rPr lang="en-AU" sz="2400" dirty="0" smtClean="0">
                <a:latin typeface="Arial Narrow" pitchFamily="34" charset="0"/>
              </a:rPr>
              <a:t>Widely publicised &amp; clearly understood</a:t>
            </a:r>
          </a:p>
          <a:p>
            <a:pPr marL="533400" indent="-423863">
              <a:buBlip>
                <a:blip r:embed="rId3"/>
              </a:buBlip>
            </a:pPr>
            <a:r>
              <a:rPr lang="en-AU" sz="3200" dirty="0" smtClean="0">
                <a:latin typeface="Arial Narrow" pitchFamily="34" charset="0"/>
              </a:rPr>
              <a:t>Whole-of-Organisation Approach</a:t>
            </a:r>
          </a:p>
          <a:p>
            <a:pPr marL="990600" indent="-266700">
              <a:spcAft>
                <a:spcPts val="1200"/>
              </a:spcAft>
              <a:buClr>
                <a:srgbClr val="372C60"/>
              </a:buClr>
              <a:buSzPct val="100000"/>
              <a:buFont typeface="Wingdings" pitchFamily="2" charset="2"/>
              <a:buChar char="§"/>
            </a:pPr>
            <a:r>
              <a:rPr lang="en-AU" sz="2400" dirty="0" smtClean="0">
                <a:latin typeface="Arial Narrow" pitchFamily="34" charset="0"/>
              </a:rPr>
              <a:t>Comprehensive &amp; interlinked governance arrangements</a:t>
            </a:r>
            <a:endParaRPr lang="en-AU" sz="2400" dirty="0">
              <a:latin typeface="Arial Narrow" pitchFamily="34" charset="0"/>
            </a:endParaRPr>
          </a:p>
          <a:p>
            <a:pPr marL="533400" indent="-444500">
              <a:buClr>
                <a:srgbClr val="372C60"/>
              </a:buClr>
              <a:buSzPct val="66000"/>
              <a:buBlip>
                <a:blip r:embed="rId3"/>
              </a:buBlip>
            </a:pPr>
            <a:r>
              <a:rPr lang="en-AU" sz="3200" dirty="0" smtClean="0">
                <a:latin typeface="Arial Narrow" pitchFamily="34" charset="0"/>
              </a:rPr>
              <a:t>Inclusive Practice</a:t>
            </a:r>
          </a:p>
          <a:p>
            <a:pPr marL="990600" indent="-266700">
              <a:spcAft>
                <a:spcPts val="1200"/>
              </a:spcAft>
              <a:buClr>
                <a:srgbClr val="372C60"/>
              </a:buClr>
              <a:buSzPct val="96000"/>
              <a:buFont typeface="Wingdings" pitchFamily="2" charset="2"/>
              <a:buChar char="§"/>
            </a:pPr>
            <a:r>
              <a:rPr lang="en-AU" sz="2400" dirty="0" smtClean="0">
                <a:latin typeface="Arial Narrow" pitchFamily="34" charset="0"/>
              </a:rPr>
              <a:t>Inclusive forms of communication</a:t>
            </a:r>
          </a:p>
          <a:p>
            <a:pPr marL="990600" indent="-266700">
              <a:spcAft>
                <a:spcPts val="1200"/>
              </a:spcAft>
              <a:buClr>
                <a:srgbClr val="372C60"/>
              </a:buClr>
              <a:buSzPct val="96000"/>
              <a:buFont typeface="Wingdings" pitchFamily="2" charset="2"/>
              <a:buChar char="§"/>
            </a:pPr>
            <a:r>
              <a:rPr lang="en-AU" sz="2400" dirty="0" smtClean="0">
                <a:latin typeface="Arial Narrow" pitchFamily="34" charset="0"/>
              </a:rPr>
              <a:t>Inclusion of ALL relevant stakeholders</a:t>
            </a:r>
          </a:p>
          <a:p>
            <a:pPr marL="533400" indent="-444500">
              <a:spcAft>
                <a:spcPts val="1200"/>
              </a:spcAft>
              <a:buClr>
                <a:srgbClr val="372C60"/>
              </a:buClr>
              <a:buSzPct val="66000"/>
              <a:buBlip>
                <a:blip r:embed="rId3"/>
              </a:buBlip>
            </a:pPr>
            <a:r>
              <a:rPr lang="en-AU" sz="3200" dirty="0" smtClean="0">
                <a:latin typeface="Arial Narrow" pitchFamily="34" charset="0"/>
              </a:rPr>
              <a:t>Staff Recruitment &amp; Development</a:t>
            </a:r>
          </a:p>
          <a:p>
            <a:pPr marL="533400" indent="-444500">
              <a:spcAft>
                <a:spcPts val="1200"/>
              </a:spcAft>
              <a:buClr>
                <a:srgbClr val="372C60"/>
              </a:buClr>
              <a:buSzPct val="66000"/>
              <a:buBlip>
                <a:blip r:embed="rId3"/>
              </a:buBlip>
            </a:pPr>
            <a:r>
              <a:rPr lang="en-AU" sz="3200" dirty="0" smtClean="0">
                <a:latin typeface="Arial Narrow" pitchFamily="34" charset="0"/>
              </a:rPr>
              <a:t>Evaluation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A86125-B99B-45BA-92D5-E7F5CD40109A}" type="slidenum">
              <a:rPr lang="en-AU" smtClean="0"/>
              <a:pPr>
                <a:defRPr/>
              </a:pPr>
              <a:t>8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6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9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20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3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8"/>
          <p:cNvSpPr>
            <a:spLocks noChangeArrowheads="1"/>
          </p:cNvSpPr>
          <p:nvPr/>
        </p:nvSpPr>
        <p:spPr bwMode="auto">
          <a:xfrm>
            <a:off x="0" y="4038600"/>
            <a:ext cx="457200" cy="685800"/>
          </a:xfrm>
          <a:prstGeom prst="rect">
            <a:avLst/>
          </a:prstGeom>
          <a:solidFill>
            <a:srgbClr val="C5253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29"/>
          <p:cNvSpPr>
            <a:spLocks noChangeArrowheads="1"/>
          </p:cNvSpPr>
          <p:nvPr/>
        </p:nvSpPr>
        <p:spPr bwMode="auto">
          <a:xfrm>
            <a:off x="0" y="0"/>
            <a:ext cx="457200" cy="4648200"/>
          </a:xfrm>
          <a:prstGeom prst="rect">
            <a:avLst/>
          </a:prstGeom>
          <a:solidFill>
            <a:srgbClr val="40437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30"/>
          <p:cNvSpPr>
            <a:spLocks noChangeArrowheads="1"/>
          </p:cNvSpPr>
          <p:nvPr/>
        </p:nvSpPr>
        <p:spPr bwMode="auto">
          <a:xfrm>
            <a:off x="7543800" y="990600"/>
            <a:ext cx="1295400" cy="228600"/>
          </a:xfrm>
          <a:prstGeom prst="rect">
            <a:avLst/>
          </a:prstGeom>
          <a:solidFill>
            <a:srgbClr val="61525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Line 31"/>
          <p:cNvSpPr>
            <a:spLocks noChangeShapeType="1"/>
          </p:cNvSpPr>
          <p:nvPr/>
        </p:nvSpPr>
        <p:spPr bwMode="auto">
          <a:xfrm>
            <a:off x="228600" y="990600"/>
            <a:ext cx="8534400" cy="0"/>
          </a:xfrm>
          <a:prstGeom prst="line">
            <a:avLst/>
          </a:prstGeom>
          <a:noFill/>
          <a:ln w="19050">
            <a:solidFill>
              <a:srgbClr val="9A9A9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1143000" y="0"/>
            <a:ext cx="739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AU" dirty="0">
              <a:solidFill>
                <a:srgbClr val="C5253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  <a:p>
            <a:pPr algn="ctr">
              <a:defRPr/>
            </a:pPr>
            <a:endParaRPr lang="en-AU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762000"/>
          </a:xfrm>
          <a:solidFill>
            <a:srgbClr val="C6BFF7"/>
          </a:solidFill>
        </p:spPr>
        <p:txBody>
          <a:bodyPr>
            <a:noAutofit/>
          </a:bodyPr>
          <a:lstStyle/>
          <a:p>
            <a:pPr algn="ctr"/>
            <a:r>
              <a:rPr lang="en-AU" sz="3600" dirty="0" smtClean="0">
                <a:solidFill>
                  <a:srgbClr val="270D67"/>
                </a:solidFill>
                <a:effectLst/>
              </a:rPr>
              <a:t>Values in Cultural Responsiveness</a:t>
            </a:r>
            <a:endParaRPr lang="en-AU" sz="3600" dirty="0">
              <a:solidFill>
                <a:srgbClr val="270D67"/>
              </a:solidFill>
              <a:effectLst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85800" y="1219200"/>
            <a:ext cx="8001000" cy="5105400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AU" sz="2800" dirty="0" smtClean="0">
                <a:latin typeface="Arial Narrow" pitchFamily="34" charset="0"/>
              </a:rPr>
              <a:t>What is it that is </a:t>
            </a:r>
            <a:r>
              <a:rPr lang="en-AU" sz="2800" b="1" dirty="0" smtClean="0">
                <a:latin typeface="Arial Narrow" pitchFamily="34" charset="0"/>
              </a:rPr>
              <a:t>valued &amp; cultivated</a:t>
            </a:r>
            <a:r>
              <a:rPr lang="en-AU" sz="2800" dirty="0" smtClean="0">
                <a:latin typeface="Arial Narrow" pitchFamily="34" charset="0"/>
              </a:rPr>
              <a:t>?</a:t>
            </a:r>
          </a:p>
          <a:p>
            <a:pPr marL="1079500" indent="-355600">
              <a:spcBef>
                <a:spcPts val="0"/>
              </a:spcBef>
              <a:spcAft>
                <a:spcPts val="600"/>
              </a:spcAft>
              <a:buClr>
                <a:srgbClr val="270D67"/>
              </a:buClr>
              <a:buSzPct val="97000"/>
              <a:buFont typeface="Wingdings" pitchFamily="2" charset="2"/>
              <a:buChar char="§"/>
            </a:pPr>
            <a:r>
              <a:rPr lang="en-AU" sz="2800" dirty="0" smtClean="0">
                <a:latin typeface="Arial Narrow" pitchFamily="34" charset="0"/>
                <a:cs typeface="Arial" pitchFamily="34" charset="0"/>
              </a:rPr>
              <a:t>Awareness    </a:t>
            </a:r>
            <a:r>
              <a:rPr lang="en-AU" sz="2800" dirty="0" smtClean="0">
                <a:solidFill>
                  <a:srgbClr val="A50021"/>
                </a:solidFill>
                <a:latin typeface="Arial Narrow" pitchFamily="34" charset="0"/>
                <a:cs typeface="Arial" pitchFamily="34" charset="0"/>
              </a:rPr>
              <a:t>[knowledge]</a:t>
            </a:r>
          </a:p>
          <a:p>
            <a:pPr marL="1079500" indent="-355600">
              <a:spcBef>
                <a:spcPts val="0"/>
              </a:spcBef>
              <a:spcAft>
                <a:spcPts val="600"/>
              </a:spcAft>
              <a:buClr>
                <a:srgbClr val="270D67"/>
              </a:buClr>
              <a:buSzPct val="97000"/>
              <a:buFont typeface="Wingdings" pitchFamily="2" charset="2"/>
              <a:buChar char="§"/>
            </a:pPr>
            <a:r>
              <a:rPr lang="en-AU" sz="2800" dirty="0" smtClean="0">
                <a:latin typeface="Arial Narrow" pitchFamily="34" charset="0"/>
                <a:cs typeface="Arial" pitchFamily="34" charset="0"/>
              </a:rPr>
              <a:t>Empathy / sensitivity   </a:t>
            </a:r>
            <a:r>
              <a:rPr lang="en-AU" sz="2800" dirty="0" smtClean="0">
                <a:solidFill>
                  <a:srgbClr val="A50021"/>
                </a:solidFill>
                <a:latin typeface="Arial Narrow" pitchFamily="34" charset="0"/>
                <a:cs typeface="Arial" pitchFamily="34" charset="0"/>
              </a:rPr>
              <a:t>[emotion]</a:t>
            </a:r>
          </a:p>
          <a:p>
            <a:pPr marL="1079500" indent="-355600">
              <a:spcBef>
                <a:spcPts val="0"/>
              </a:spcBef>
              <a:spcAft>
                <a:spcPts val="600"/>
              </a:spcAft>
              <a:buClr>
                <a:srgbClr val="270D67"/>
              </a:buClr>
              <a:buSzPct val="97000"/>
              <a:buFont typeface="Wingdings" pitchFamily="2" charset="2"/>
              <a:buChar char="§"/>
            </a:pPr>
            <a:r>
              <a:rPr lang="en-AU" sz="2800" dirty="0" smtClean="0">
                <a:latin typeface="Arial Narrow" pitchFamily="34" charset="0"/>
                <a:cs typeface="Arial" pitchFamily="34" charset="0"/>
              </a:rPr>
              <a:t>Respect   </a:t>
            </a:r>
            <a:r>
              <a:rPr lang="en-AU" sz="2800" dirty="0" smtClean="0">
                <a:solidFill>
                  <a:srgbClr val="A50021"/>
                </a:solidFill>
                <a:latin typeface="Arial Narrow" pitchFamily="34" charset="0"/>
                <a:cs typeface="Arial" pitchFamily="34" charset="0"/>
              </a:rPr>
              <a:t>[attitude]</a:t>
            </a:r>
          </a:p>
          <a:p>
            <a:pPr marL="1079500" indent="-355600">
              <a:spcAft>
                <a:spcPts val="1800"/>
              </a:spcAft>
              <a:buClr>
                <a:srgbClr val="270D67"/>
              </a:buClr>
              <a:buSzPct val="97000"/>
              <a:buFont typeface="Wingdings" pitchFamily="2" charset="2"/>
              <a:buChar char="§"/>
            </a:pPr>
            <a:r>
              <a:rPr lang="en-AU" sz="2800" dirty="0" smtClean="0">
                <a:latin typeface="Arial Narrow" pitchFamily="34" charset="0"/>
                <a:cs typeface="Arial" pitchFamily="34" charset="0"/>
              </a:rPr>
              <a:t>Competence    </a:t>
            </a:r>
            <a:r>
              <a:rPr lang="en-AU" sz="2800" dirty="0" smtClean="0">
                <a:solidFill>
                  <a:srgbClr val="A50021"/>
                </a:solidFill>
                <a:latin typeface="Arial Narrow" pitchFamily="34" charset="0"/>
                <a:cs typeface="Arial" pitchFamily="34" charset="0"/>
              </a:rPr>
              <a:t>[skill]</a:t>
            </a:r>
          </a:p>
          <a:p>
            <a:pPr marL="444500" indent="-355600">
              <a:spcBef>
                <a:spcPts val="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AU" sz="2800" dirty="0" smtClean="0">
                <a:latin typeface="Arial Narrow" pitchFamily="34" charset="0"/>
              </a:rPr>
              <a:t>Values apply equally </a:t>
            </a:r>
            <a:r>
              <a:rPr lang="en-AU" sz="2800" u="sng" dirty="0" smtClean="0">
                <a:latin typeface="Arial Narrow" pitchFamily="34" charset="0"/>
              </a:rPr>
              <a:t>but differently </a:t>
            </a:r>
            <a:r>
              <a:rPr lang="en-AU" sz="2800" dirty="0" smtClean="0">
                <a:latin typeface="Arial Narrow" pitchFamily="34" charset="0"/>
              </a:rPr>
              <a:t>to:</a:t>
            </a:r>
          </a:p>
          <a:p>
            <a:pPr marL="1079500" indent="-355600">
              <a:spcBef>
                <a:spcPts val="0"/>
              </a:spcBef>
              <a:spcAft>
                <a:spcPts val="600"/>
              </a:spcAft>
              <a:buClr>
                <a:srgbClr val="270D67"/>
              </a:buClr>
              <a:buSzPct val="97000"/>
              <a:buFont typeface="Wingdings" pitchFamily="2" charset="2"/>
              <a:buChar char="§"/>
            </a:pPr>
            <a:r>
              <a:rPr lang="en-AU" sz="2600" dirty="0" smtClean="0">
                <a:latin typeface="Arial Narrow" pitchFamily="34" charset="0"/>
                <a:cs typeface="Arial" pitchFamily="34" charset="0"/>
              </a:rPr>
              <a:t>Institution</a:t>
            </a:r>
          </a:p>
          <a:p>
            <a:pPr marL="1079500" indent="-355600">
              <a:spcBef>
                <a:spcPts val="0"/>
              </a:spcBef>
              <a:spcAft>
                <a:spcPts val="1800"/>
              </a:spcAft>
              <a:buClr>
                <a:srgbClr val="270D67"/>
              </a:buClr>
              <a:buSzPct val="97000"/>
              <a:buFont typeface="Wingdings" pitchFamily="2" charset="2"/>
              <a:buChar char="§"/>
            </a:pPr>
            <a:r>
              <a:rPr lang="en-AU" sz="2600" dirty="0" smtClean="0">
                <a:latin typeface="Arial Narrow" pitchFamily="34" charset="0"/>
                <a:cs typeface="Arial" pitchFamily="34" charset="0"/>
              </a:rPr>
              <a:t>Individual</a:t>
            </a:r>
          </a:p>
          <a:p>
            <a:pPr marL="444500" indent="-3556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270D67"/>
              </a:buClr>
              <a:buSzPct val="67000"/>
              <a:buBlip>
                <a:blip r:embed="rId3"/>
              </a:buBlip>
            </a:pPr>
            <a:r>
              <a:rPr lang="en-AU" sz="2800" dirty="0" smtClean="0">
                <a:latin typeface="Arial Narrow" pitchFamily="34" charset="0"/>
                <a:cs typeface="Arial" pitchFamily="34" charset="0"/>
              </a:rPr>
              <a:t>Values should be clearly stated, publicised and well understood</a:t>
            </a:r>
          </a:p>
          <a:p>
            <a:pPr marL="444500" indent="-3556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270D67"/>
              </a:buClr>
              <a:buSzPct val="67000"/>
              <a:buBlip>
                <a:blip r:embed="rId3"/>
              </a:buBlip>
            </a:pPr>
            <a:r>
              <a:rPr lang="en-AU" sz="2800" dirty="0" smtClean="0">
                <a:latin typeface="Arial Narrow" pitchFamily="34" charset="0"/>
                <a:cs typeface="Arial" pitchFamily="34" charset="0"/>
              </a:rPr>
              <a:t>These values must privilege face to face encounters and keep bureaucratic processes to an absolute minimum.</a:t>
            </a:r>
            <a:endParaRPr lang="en-AU" dirty="0" smtClean="0">
              <a:latin typeface="Arial Narrow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A86125-B99B-45BA-92D5-E7F5CD40109A}" type="slidenum">
              <a:rPr lang="en-AU" smtClean="0"/>
              <a:pPr>
                <a:defRPr/>
              </a:pPr>
              <a:t>9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6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9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20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3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80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3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1953</TotalTime>
  <Words>1107</Words>
  <Application>Microsoft Office PowerPoint</Application>
  <PresentationFormat>On-screen Show (4:3)</PresentationFormat>
  <Paragraphs>170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Slide 1</vt:lpstr>
      <vt:lpstr>The Challenge of Cultural Diversity</vt:lpstr>
      <vt:lpstr>Melbourne: one of the great  multicultural hubs of the world</vt:lpstr>
      <vt:lpstr>Victoria's Cultural Diversity</vt:lpstr>
      <vt:lpstr>Melbourne's Cultural Diversity</vt:lpstr>
      <vt:lpstr>Melbourne Health</vt:lpstr>
      <vt:lpstr>Holistic Cultural Diversity Agenda  for Health Care &amp; Healing</vt:lpstr>
      <vt:lpstr>Benchmarks for Cultural Responsiveness</vt:lpstr>
      <vt:lpstr>Values in Cultural Responsiveness</vt:lpstr>
      <vt:lpstr>Whole-of-Governance Approach</vt:lpstr>
      <vt:lpstr>Cultural Responsiveness Plannning</vt:lpstr>
      <vt:lpstr>Inclusive Practice</vt:lpstr>
      <vt:lpstr>Inclusive Practice</vt:lpstr>
      <vt:lpstr>Staff Development</vt:lpstr>
      <vt:lpstr>Staff Development</vt:lpstr>
      <vt:lpstr>Evaluation</vt:lpstr>
      <vt:lpstr>A Bright Future is Possible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Camilleri</dc:creator>
  <cp:lastModifiedBy>Windows User</cp:lastModifiedBy>
  <cp:revision>167</cp:revision>
  <cp:lastPrinted>1601-01-01T00:00:00Z</cp:lastPrinted>
  <dcterms:created xsi:type="dcterms:W3CDTF">1601-01-01T00:00:00Z</dcterms:created>
  <dcterms:modified xsi:type="dcterms:W3CDTF">2015-10-08T04:16:43Z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